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Lst>
  <p:notesMasterIdLst>
    <p:notesMasterId r:id="rId27"/>
  </p:notesMasterIdLst>
  <p:sldIdLst>
    <p:sldId id="282" r:id="rId6"/>
    <p:sldId id="294" r:id="rId7"/>
    <p:sldId id="256" r:id="rId8"/>
    <p:sldId id="272" r:id="rId9"/>
    <p:sldId id="273" r:id="rId10"/>
    <p:sldId id="271" r:id="rId11"/>
    <p:sldId id="283" r:id="rId12"/>
    <p:sldId id="274" r:id="rId13"/>
    <p:sldId id="284" r:id="rId14"/>
    <p:sldId id="285" r:id="rId15"/>
    <p:sldId id="286" r:id="rId16"/>
    <p:sldId id="287" r:id="rId17"/>
    <p:sldId id="288" r:id="rId18"/>
    <p:sldId id="289" r:id="rId19"/>
    <p:sldId id="290" r:id="rId20"/>
    <p:sldId id="291" r:id="rId21"/>
    <p:sldId id="292" r:id="rId22"/>
    <p:sldId id="293" r:id="rId23"/>
    <p:sldId id="295" r:id="rId24"/>
    <p:sldId id="296" r:id="rId25"/>
    <p:sldId id="26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4" autoAdjust="0"/>
    <p:restoredTop sz="94660"/>
  </p:normalViewPr>
  <p:slideViewPr>
    <p:cSldViewPr snapToGrid="0">
      <p:cViewPr varScale="1">
        <p:scale>
          <a:sx n="79" d="100"/>
          <a:sy n="79" d="100"/>
        </p:scale>
        <p:origin x="75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C5EB73-0884-4200-BA6F-29D819688161}" type="datetimeFigureOut">
              <a:rPr lang="en-ZA" smtClean="0"/>
              <a:t>2022/03/22</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965C6A-DA2F-42E9-BA6E-BD4EB507A72D}" type="slidenum">
              <a:rPr lang="en-ZA" smtClean="0"/>
              <a:t>‹#›</a:t>
            </a:fld>
            <a:endParaRPr lang="en-ZA"/>
          </a:p>
        </p:txBody>
      </p:sp>
    </p:spTree>
    <p:extLst>
      <p:ext uri="{BB962C8B-B14F-4D97-AF65-F5344CB8AC3E}">
        <p14:creationId xmlns:p14="http://schemas.microsoft.com/office/powerpoint/2010/main" val="1477372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7965C6A-DA2F-42E9-BA6E-BD4EB507A72D}" type="slidenum">
              <a:rPr lang="en-ZA" smtClean="0"/>
              <a:t>2</a:t>
            </a:fld>
            <a:endParaRPr lang="en-ZA"/>
          </a:p>
        </p:txBody>
      </p:sp>
    </p:spTree>
    <p:extLst>
      <p:ext uri="{BB962C8B-B14F-4D97-AF65-F5344CB8AC3E}">
        <p14:creationId xmlns:p14="http://schemas.microsoft.com/office/powerpoint/2010/main" val="1382770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7965C6A-DA2F-42E9-BA6E-BD4EB507A72D}" type="slidenum">
              <a:rPr lang="en-ZA" smtClean="0"/>
              <a:t>13</a:t>
            </a:fld>
            <a:endParaRPr lang="en-ZA"/>
          </a:p>
        </p:txBody>
      </p:sp>
    </p:spTree>
    <p:extLst>
      <p:ext uri="{BB962C8B-B14F-4D97-AF65-F5344CB8AC3E}">
        <p14:creationId xmlns:p14="http://schemas.microsoft.com/office/powerpoint/2010/main" val="3253937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7965C6A-DA2F-42E9-BA6E-BD4EB507A72D}" type="slidenum">
              <a:rPr lang="en-ZA" smtClean="0"/>
              <a:t>14</a:t>
            </a:fld>
            <a:endParaRPr lang="en-ZA"/>
          </a:p>
        </p:txBody>
      </p:sp>
    </p:spTree>
    <p:extLst>
      <p:ext uri="{BB962C8B-B14F-4D97-AF65-F5344CB8AC3E}">
        <p14:creationId xmlns:p14="http://schemas.microsoft.com/office/powerpoint/2010/main" val="57760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7965C6A-DA2F-42E9-BA6E-BD4EB507A72D}" type="slidenum">
              <a:rPr lang="en-ZA" smtClean="0"/>
              <a:t>15</a:t>
            </a:fld>
            <a:endParaRPr lang="en-ZA"/>
          </a:p>
        </p:txBody>
      </p:sp>
    </p:spTree>
    <p:extLst>
      <p:ext uri="{BB962C8B-B14F-4D97-AF65-F5344CB8AC3E}">
        <p14:creationId xmlns:p14="http://schemas.microsoft.com/office/powerpoint/2010/main" val="2145603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7965C6A-DA2F-42E9-BA6E-BD4EB507A72D}" type="slidenum">
              <a:rPr lang="en-ZA" smtClean="0"/>
              <a:t>16</a:t>
            </a:fld>
            <a:endParaRPr lang="en-ZA"/>
          </a:p>
        </p:txBody>
      </p:sp>
    </p:spTree>
    <p:extLst>
      <p:ext uri="{BB962C8B-B14F-4D97-AF65-F5344CB8AC3E}">
        <p14:creationId xmlns:p14="http://schemas.microsoft.com/office/powerpoint/2010/main" val="3133539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7965C6A-DA2F-42E9-BA6E-BD4EB507A72D}" type="slidenum">
              <a:rPr lang="en-ZA" smtClean="0"/>
              <a:t>17</a:t>
            </a:fld>
            <a:endParaRPr lang="en-ZA"/>
          </a:p>
        </p:txBody>
      </p:sp>
    </p:spTree>
    <p:extLst>
      <p:ext uri="{BB962C8B-B14F-4D97-AF65-F5344CB8AC3E}">
        <p14:creationId xmlns:p14="http://schemas.microsoft.com/office/powerpoint/2010/main" val="3436248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7965C6A-DA2F-42E9-BA6E-BD4EB507A72D}" type="slidenum">
              <a:rPr lang="en-ZA" smtClean="0"/>
              <a:t>18</a:t>
            </a:fld>
            <a:endParaRPr lang="en-ZA"/>
          </a:p>
        </p:txBody>
      </p:sp>
    </p:spTree>
    <p:extLst>
      <p:ext uri="{BB962C8B-B14F-4D97-AF65-F5344CB8AC3E}">
        <p14:creationId xmlns:p14="http://schemas.microsoft.com/office/powerpoint/2010/main" val="3201046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7965C6A-DA2F-42E9-BA6E-BD4EB507A72D}" type="slidenum">
              <a:rPr lang="en-ZA" smtClean="0"/>
              <a:t>19</a:t>
            </a:fld>
            <a:endParaRPr lang="en-ZA"/>
          </a:p>
        </p:txBody>
      </p:sp>
    </p:spTree>
    <p:extLst>
      <p:ext uri="{BB962C8B-B14F-4D97-AF65-F5344CB8AC3E}">
        <p14:creationId xmlns:p14="http://schemas.microsoft.com/office/powerpoint/2010/main" val="746671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7965C6A-DA2F-42E9-BA6E-BD4EB507A72D}" type="slidenum">
              <a:rPr lang="en-ZA" smtClean="0"/>
              <a:t>20</a:t>
            </a:fld>
            <a:endParaRPr lang="en-ZA"/>
          </a:p>
        </p:txBody>
      </p:sp>
    </p:spTree>
    <p:extLst>
      <p:ext uri="{BB962C8B-B14F-4D97-AF65-F5344CB8AC3E}">
        <p14:creationId xmlns:p14="http://schemas.microsoft.com/office/powerpoint/2010/main" val="1619482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Good introduction</a:t>
            </a:r>
          </a:p>
        </p:txBody>
      </p:sp>
      <p:sp>
        <p:nvSpPr>
          <p:cNvPr id="4" name="Slide Number Placeholder 3"/>
          <p:cNvSpPr>
            <a:spLocks noGrp="1"/>
          </p:cNvSpPr>
          <p:nvPr>
            <p:ph type="sldNum" sz="quarter" idx="5"/>
          </p:nvPr>
        </p:nvSpPr>
        <p:spPr/>
        <p:txBody>
          <a:bodyPr/>
          <a:lstStyle/>
          <a:p>
            <a:fld id="{C7965C6A-DA2F-42E9-BA6E-BD4EB507A72D}" type="slidenum">
              <a:rPr lang="en-ZA" smtClean="0"/>
              <a:t>3</a:t>
            </a:fld>
            <a:endParaRPr lang="en-ZA"/>
          </a:p>
        </p:txBody>
      </p:sp>
    </p:spTree>
    <p:extLst>
      <p:ext uri="{BB962C8B-B14F-4D97-AF65-F5344CB8AC3E}">
        <p14:creationId xmlns:p14="http://schemas.microsoft.com/office/powerpoint/2010/main" val="3389443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7965C6A-DA2F-42E9-BA6E-BD4EB507A72D}" type="slidenum">
              <a:rPr lang="en-ZA" smtClean="0"/>
              <a:t>4</a:t>
            </a:fld>
            <a:endParaRPr lang="en-ZA"/>
          </a:p>
        </p:txBody>
      </p:sp>
    </p:spTree>
    <p:extLst>
      <p:ext uri="{BB962C8B-B14F-4D97-AF65-F5344CB8AC3E}">
        <p14:creationId xmlns:p14="http://schemas.microsoft.com/office/powerpoint/2010/main" val="3173094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7965C6A-DA2F-42E9-BA6E-BD4EB507A72D}" type="slidenum">
              <a:rPr lang="en-ZA" smtClean="0"/>
              <a:t>5</a:t>
            </a:fld>
            <a:endParaRPr lang="en-ZA"/>
          </a:p>
        </p:txBody>
      </p:sp>
    </p:spTree>
    <p:extLst>
      <p:ext uri="{BB962C8B-B14F-4D97-AF65-F5344CB8AC3E}">
        <p14:creationId xmlns:p14="http://schemas.microsoft.com/office/powerpoint/2010/main" val="2264134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7965C6A-DA2F-42E9-BA6E-BD4EB507A72D}" type="slidenum">
              <a:rPr lang="en-ZA" smtClean="0"/>
              <a:t>6</a:t>
            </a:fld>
            <a:endParaRPr lang="en-ZA"/>
          </a:p>
        </p:txBody>
      </p:sp>
    </p:spTree>
    <p:extLst>
      <p:ext uri="{BB962C8B-B14F-4D97-AF65-F5344CB8AC3E}">
        <p14:creationId xmlns:p14="http://schemas.microsoft.com/office/powerpoint/2010/main" val="2232976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7965C6A-DA2F-42E9-BA6E-BD4EB507A72D}" type="slidenum">
              <a:rPr lang="en-ZA" smtClean="0"/>
              <a:t>8</a:t>
            </a:fld>
            <a:endParaRPr lang="en-ZA"/>
          </a:p>
        </p:txBody>
      </p:sp>
    </p:spTree>
    <p:extLst>
      <p:ext uri="{BB962C8B-B14F-4D97-AF65-F5344CB8AC3E}">
        <p14:creationId xmlns:p14="http://schemas.microsoft.com/office/powerpoint/2010/main" val="2992875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7965C6A-DA2F-42E9-BA6E-BD4EB507A72D}" type="slidenum">
              <a:rPr lang="en-ZA" smtClean="0"/>
              <a:t>10</a:t>
            </a:fld>
            <a:endParaRPr lang="en-ZA"/>
          </a:p>
        </p:txBody>
      </p:sp>
    </p:spTree>
    <p:extLst>
      <p:ext uri="{BB962C8B-B14F-4D97-AF65-F5344CB8AC3E}">
        <p14:creationId xmlns:p14="http://schemas.microsoft.com/office/powerpoint/2010/main" val="3292251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7965C6A-DA2F-42E9-BA6E-BD4EB507A72D}" type="slidenum">
              <a:rPr lang="en-ZA" smtClean="0"/>
              <a:t>11</a:t>
            </a:fld>
            <a:endParaRPr lang="en-ZA"/>
          </a:p>
        </p:txBody>
      </p:sp>
    </p:spTree>
    <p:extLst>
      <p:ext uri="{BB962C8B-B14F-4D97-AF65-F5344CB8AC3E}">
        <p14:creationId xmlns:p14="http://schemas.microsoft.com/office/powerpoint/2010/main" val="3328773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7965C6A-DA2F-42E9-BA6E-BD4EB507A72D}" type="slidenum">
              <a:rPr lang="en-ZA" smtClean="0"/>
              <a:t>12</a:t>
            </a:fld>
            <a:endParaRPr lang="en-ZA"/>
          </a:p>
        </p:txBody>
      </p:sp>
    </p:spTree>
    <p:extLst>
      <p:ext uri="{BB962C8B-B14F-4D97-AF65-F5344CB8AC3E}">
        <p14:creationId xmlns:p14="http://schemas.microsoft.com/office/powerpoint/2010/main" val="192509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A19F4-44E8-44ED-B271-3B69FC18AB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E4B0E17D-3B1C-4837-A66A-DF8EBA6FBF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1846360-998F-4BB8-8E38-A29D021196EB}"/>
              </a:ext>
            </a:extLst>
          </p:cNvPr>
          <p:cNvSpPr>
            <a:spLocks noGrp="1"/>
          </p:cNvSpPr>
          <p:nvPr>
            <p:ph type="dt" sz="half" idx="10"/>
          </p:nvPr>
        </p:nvSpPr>
        <p:spPr/>
        <p:txBody>
          <a:bodyPr/>
          <a:lstStyle/>
          <a:p>
            <a:fld id="{33375F33-3047-41E3-B835-50BDDEB9D1F9}" type="datetimeFigureOut">
              <a:rPr lang="en-ZA" smtClean="0"/>
              <a:t>2022/03/22</a:t>
            </a:fld>
            <a:endParaRPr lang="en-ZA"/>
          </a:p>
        </p:txBody>
      </p:sp>
      <p:sp>
        <p:nvSpPr>
          <p:cNvPr id="5" name="Footer Placeholder 4">
            <a:extLst>
              <a:ext uri="{FF2B5EF4-FFF2-40B4-BE49-F238E27FC236}">
                <a16:creationId xmlns:a16="http://schemas.microsoft.com/office/drawing/2014/main" id="{867ABE0A-7FBB-4681-8A36-AC6F1ADB543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52BCFF2B-72F5-4265-8F17-DFACC0404D0B}"/>
              </a:ext>
            </a:extLst>
          </p:cNvPr>
          <p:cNvSpPr>
            <a:spLocks noGrp="1"/>
          </p:cNvSpPr>
          <p:nvPr>
            <p:ph type="sldNum" sz="quarter" idx="12"/>
          </p:nvPr>
        </p:nvSpPr>
        <p:spPr/>
        <p:txBody>
          <a:bodyPr/>
          <a:lstStyle/>
          <a:p>
            <a:fld id="{DDDF0605-DE1F-4A12-B3AE-A072CE63C43E}" type="slidenum">
              <a:rPr lang="en-ZA" smtClean="0"/>
              <a:t>‹#›</a:t>
            </a:fld>
            <a:endParaRPr lang="en-ZA"/>
          </a:p>
        </p:txBody>
      </p:sp>
    </p:spTree>
    <p:extLst>
      <p:ext uri="{BB962C8B-B14F-4D97-AF65-F5344CB8AC3E}">
        <p14:creationId xmlns:p14="http://schemas.microsoft.com/office/powerpoint/2010/main" val="396255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05563-0BFB-4278-BF47-92103E3A1C3D}"/>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3A819385-0700-44EF-BF47-38EE64653F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8C74CC81-18C2-420F-AA89-A868B73AD0F1}"/>
              </a:ext>
            </a:extLst>
          </p:cNvPr>
          <p:cNvSpPr>
            <a:spLocks noGrp="1"/>
          </p:cNvSpPr>
          <p:nvPr>
            <p:ph type="dt" sz="half" idx="10"/>
          </p:nvPr>
        </p:nvSpPr>
        <p:spPr/>
        <p:txBody>
          <a:bodyPr/>
          <a:lstStyle/>
          <a:p>
            <a:fld id="{33375F33-3047-41E3-B835-50BDDEB9D1F9}" type="datetimeFigureOut">
              <a:rPr lang="en-ZA" smtClean="0"/>
              <a:t>2022/03/22</a:t>
            </a:fld>
            <a:endParaRPr lang="en-ZA"/>
          </a:p>
        </p:txBody>
      </p:sp>
      <p:sp>
        <p:nvSpPr>
          <p:cNvPr id="5" name="Footer Placeholder 4">
            <a:extLst>
              <a:ext uri="{FF2B5EF4-FFF2-40B4-BE49-F238E27FC236}">
                <a16:creationId xmlns:a16="http://schemas.microsoft.com/office/drawing/2014/main" id="{40F43320-1ACF-41FB-A192-84F3C790199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63B78FC-258A-49F0-A234-7B650BB82B7C}"/>
              </a:ext>
            </a:extLst>
          </p:cNvPr>
          <p:cNvSpPr>
            <a:spLocks noGrp="1"/>
          </p:cNvSpPr>
          <p:nvPr>
            <p:ph type="sldNum" sz="quarter" idx="12"/>
          </p:nvPr>
        </p:nvSpPr>
        <p:spPr/>
        <p:txBody>
          <a:bodyPr/>
          <a:lstStyle/>
          <a:p>
            <a:fld id="{DDDF0605-DE1F-4A12-B3AE-A072CE63C43E}" type="slidenum">
              <a:rPr lang="en-ZA" smtClean="0"/>
              <a:t>‹#›</a:t>
            </a:fld>
            <a:endParaRPr lang="en-ZA"/>
          </a:p>
        </p:txBody>
      </p:sp>
    </p:spTree>
    <p:extLst>
      <p:ext uri="{BB962C8B-B14F-4D97-AF65-F5344CB8AC3E}">
        <p14:creationId xmlns:p14="http://schemas.microsoft.com/office/powerpoint/2010/main" val="3284866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ACB624-EE0A-431B-A3F6-666D6C2DCD1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8CA3B24E-2ADF-4D94-9EBB-454388C343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FC9EE08-4D8D-4318-BB43-17B3DCB94F5C}"/>
              </a:ext>
            </a:extLst>
          </p:cNvPr>
          <p:cNvSpPr>
            <a:spLocks noGrp="1"/>
          </p:cNvSpPr>
          <p:nvPr>
            <p:ph type="dt" sz="half" idx="10"/>
          </p:nvPr>
        </p:nvSpPr>
        <p:spPr/>
        <p:txBody>
          <a:bodyPr/>
          <a:lstStyle/>
          <a:p>
            <a:fld id="{33375F33-3047-41E3-B835-50BDDEB9D1F9}" type="datetimeFigureOut">
              <a:rPr lang="en-ZA" smtClean="0"/>
              <a:t>2022/03/22</a:t>
            </a:fld>
            <a:endParaRPr lang="en-ZA"/>
          </a:p>
        </p:txBody>
      </p:sp>
      <p:sp>
        <p:nvSpPr>
          <p:cNvPr id="5" name="Footer Placeholder 4">
            <a:extLst>
              <a:ext uri="{FF2B5EF4-FFF2-40B4-BE49-F238E27FC236}">
                <a16:creationId xmlns:a16="http://schemas.microsoft.com/office/drawing/2014/main" id="{A451E0F7-5B06-4701-9FE2-AF01409545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B4CFB0AF-0970-4149-A81E-EE85AB9F02F0}"/>
              </a:ext>
            </a:extLst>
          </p:cNvPr>
          <p:cNvSpPr>
            <a:spLocks noGrp="1"/>
          </p:cNvSpPr>
          <p:nvPr>
            <p:ph type="sldNum" sz="quarter" idx="12"/>
          </p:nvPr>
        </p:nvSpPr>
        <p:spPr/>
        <p:txBody>
          <a:bodyPr/>
          <a:lstStyle/>
          <a:p>
            <a:fld id="{DDDF0605-DE1F-4A12-B3AE-A072CE63C43E}" type="slidenum">
              <a:rPr lang="en-ZA" smtClean="0"/>
              <a:t>‹#›</a:t>
            </a:fld>
            <a:endParaRPr lang="en-ZA"/>
          </a:p>
        </p:txBody>
      </p:sp>
    </p:spTree>
    <p:extLst>
      <p:ext uri="{BB962C8B-B14F-4D97-AF65-F5344CB8AC3E}">
        <p14:creationId xmlns:p14="http://schemas.microsoft.com/office/powerpoint/2010/main" val="3576084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NMU Title Slide">
    <p:bg>
      <p:bgPr>
        <a:solidFill>
          <a:srgbClr val="071B2C"/>
        </a:solidFill>
        <a:effectLst/>
      </p:bgPr>
    </p:bg>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5C5CAE87-370C-458E-824E-0E00431D5C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01585" y="1056218"/>
            <a:ext cx="3788833" cy="67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468476"/>
            <a:ext cx="10515600" cy="757904"/>
          </a:xfrm>
          <a:prstGeom prst="rect">
            <a:avLst/>
          </a:prstGeom>
        </p:spPr>
        <p:txBody>
          <a:bodyPr>
            <a:normAutofit/>
          </a:bodyPr>
          <a:lstStyle>
            <a:lvl1pPr algn="ctr">
              <a:defRPr sz="3600" b="1">
                <a:solidFill>
                  <a:schemeClr val="bg1"/>
                </a:solidFill>
                <a:latin typeface="Avenir LT 45 Book" panose="020B0503020000020003" pitchFamily="34" charset="0"/>
              </a:defRPr>
            </a:lvl1pPr>
          </a:lstStyle>
          <a:p>
            <a:r>
              <a:rPr lang="en-US"/>
              <a:t>Click to edit Master title style</a:t>
            </a:r>
            <a:endParaRPr lang="en-ZA" dirty="0"/>
          </a:p>
        </p:txBody>
      </p:sp>
      <p:sp>
        <p:nvSpPr>
          <p:cNvPr id="7" name="Text Placeholder 6"/>
          <p:cNvSpPr>
            <a:spLocks noGrp="1"/>
          </p:cNvSpPr>
          <p:nvPr>
            <p:ph type="body" sz="quarter" idx="13"/>
          </p:nvPr>
        </p:nvSpPr>
        <p:spPr>
          <a:xfrm>
            <a:off x="838200" y="4360946"/>
            <a:ext cx="10515600" cy="429759"/>
          </a:xfrm>
          <a:prstGeom prst="rect">
            <a:avLst/>
          </a:prstGeom>
        </p:spPr>
        <p:txBody>
          <a:bodyPr>
            <a:normAutofit/>
          </a:bodyPr>
          <a:lstStyle>
            <a:lvl1pPr marL="0" indent="0" algn="ctr">
              <a:buNone/>
              <a:defRPr sz="2400" b="1">
                <a:solidFill>
                  <a:schemeClr val="bg1"/>
                </a:solidFill>
                <a:latin typeface="Avenir LT 45 Book" panose="020B0503020000020003" pitchFamily="34" charset="0"/>
              </a:defRPr>
            </a:lvl1pPr>
          </a:lstStyle>
          <a:p>
            <a:pPr lvl="0"/>
            <a:r>
              <a:rPr lang="en-US"/>
              <a:t>Edit Master text styles</a:t>
            </a:r>
          </a:p>
        </p:txBody>
      </p:sp>
      <p:sp>
        <p:nvSpPr>
          <p:cNvPr id="11" name="Text Placeholder 10"/>
          <p:cNvSpPr>
            <a:spLocks noGrp="1"/>
          </p:cNvSpPr>
          <p:nvPr>
            <p:ph type="body" sz="quarter" idx="15"/>
          </p:nvPr>
        </p:nvSpPr>
        <p:spPr>
          <a:xfrm>
            <a:off x="838200" y="5018579"/>
            <a:ext cx="10515600" cy="365871"/>
          </a:xfrm>
          <a:prstGeom prst="rect">
            <a:avLst/>
          </a:prstGeom>
        </p:spPr>
        <p:txBody>
          <a:bodyPr/>
          <a:lstStyle>
            <a:lvl1pPr marL="0" indent="0" algn="ctr">
              <a:buNone/>
              <a:defRPr sz="2000">
                <a:solidFill>
                  <a:srgbClr val="FEC000"/>
                </a:solidFill>
                <a:latin typeface="Avenir LT 45 Book" panose="020B0503020000020003" pitchFamily="34" charset="0"/>
              </a:defRPr>
            </a:lvl1pPr>
          </a:lstStyle>
          <a:p>
            <a:pPr lvl="0"/>
            <a:r>
              <a:rPr lang="en-US"/>
              <a:t>Edit Master text styles</a:t>
            </a:r>
          </a:p>
        </p:txBody>
      </p:sp>
      <p:sp>
        <p:nvSpPr>
          <p:cNvPr id="13" name="Text Placeholder 12"/>
          <p:cNvSpPr>
            <a:spLocks noGrp="1"/>
          </p:cNvSpPr>
          <p:nvPr>
            <p:ph type="body" sz="quarter" idx="16"/>
          </p:nvPr>
        </p:nvSpPr>
        <p:spPr>
          <a:xfrm>
            <a:off x="838200" y="5472359"/>
            <a:ext cx="10515600" cy="365871"/>
          </a:xfrm>
          <a:prstGeom prst="rect">
            <a:avLst/>
          </a:prstGeom>
        </p:spPr>
        <p:txBody>
          <a:bodyPr>
            <a:normAutofit/>
          </a:bodyPr>
          <a:lstStyle>
            <a:lvl1pPr marL="0" indent="0" algn="ctr">
              <a:buNone/>
              <a:defRPr sz="2000">
                <a:solidFill>
                  <a:srgbClr val="FEC000"/>
                </a:solidFill>
                <a:latin typeface="Avenir LT 45 Book" panose="020B0503020000020003" pitchFamily="34" charset="0"/>
              </a:defRPr>
            </a:lvl1pPr>
          </a:lstStyle>
          <a:p>
            <a:pPr lvl="0"/>
            <a:r>
              <a:rPr lang="en-US"/>
              <a:t>Edit Master text styles</a:t>
            </a:r>
          </a:p>
        </p:txBody>
      </p:sp>
      <p:sp>
        <p:nvSpPr>
          <p:cNvPr id="14" name="Text Placeholder 12"/>
          <p:cNvSpPr>
            <a:spLocks noGrp="1"/>
          </p:cNvSpPr>
          <p:nvPr>
            <p:ph type="body" sz="quarter" idx="17"/>
          </p:nvPr>
        </p:nvSpPr>
        <p:spPr>
          <a:xfrm>
            <a:off x="838200" y="5926140"/>
            <a:ext cx="10515600" cy="435072"/>
          </a:xfrm>
          <a:prstGeom prst="rect">
            <a:avLst/>
          </a:prstGeom>
        </p:spPr>
        <p:txBody>
          <a:bodyPr>
            <a:normAutofit/>
          </a:bodyPr>
          <a:lstStyle>
            <a:lvl1pPr marL="0" indent="0" algn="ctr">
              <a:buNone/>
              <a:defRPr sz="2400">
                <a:solidFill>
                  <a:schemeClr val="bg1"/>
                </a:solidFill>
                <a:latin typeface="Avenir LT 45 Book" panose="020B0503020000020003" pitchFamily="34" charset="0"/>
              </a:defRPr>
            </a:lvl1pPr>
          </a:lstStyle>
          <a:p>
            <a:pPr lvl="0"/>
            <a:r>
              <a:rPr lang="en-US"/>
              <a:t>Edit Master text styles</a:t>
            </a:r>
          </a:p>
        </p:txBody>
      </p:sp>
    </p:spTree>
    <p:extLst>
      <p:ext uri="{BB962C8B-B14F-4D97-AF65-F5344CB8AC3E}">
        <p14:creationId xmlns:p14="http://schemas.microsoft.com/office/powerpoint/2010/main" val="1296165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EE68EE-407D-4A02-A9E4-F4F11A81E32F}"/>
              </a:ext>
            </a:extLst>
          </p:cNvPr>
          <p:cNvSpPr/>
          <p:nvPr userDrawn="1"/>
        </p:nvSpPr>
        <p:spPr>
          <a:xfrm>
            <a:off x="0" y="-2117"/>
            <a:ext cx="12192000" cy="6860117"/>
          </a:xfrm>
          <a:prstGeom prst="rect">
            <a:avLst/>
          </a:prstGeom>
          <a:solidFill>
            <a:srgbClr val="0010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dirty="0"/>
          </a:p>
        </p:txBody>
      </p:sp>
      <p:pic>
        <p:nvPicPr>
          <p:cNvPr id="5" name="Picture 5">
            <a:extLst>
              <a:ext uri="{FF2B5EF4-FFF2-40B4-BE49-F238E27FC236}">
                <a16:creationId xmlns:a16="http://schemas.microsoft.com/office/drawing/2014/main" id="{159572DC-A73C-40B3-BC08-A329F86364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2934" y="992718"/>
            <a:ext cx="5052484"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815413" y="3717032"/>
            <a:ext cx="10465163" cy="648072"/>
          </a:xfrm>
        </p:spPr>
        <p:txBody>
          <a:bodyPr/>
          <a:lstStyle>
            <a:lvl1pPr algn="ctr">
              <a:defRPr sz="4800">
                <a:solidFill>
                  <a:schemeClr val="bg1"/>
                </a:solidFill>
              </a:defRPr>
            </a:lvl1pPr>
          </a:lstStyle>
          <a:p>
            <a:r>
              <a:rPr lang="en-GB" dirty="0"/>
              <a:t>Click to edit Master title style</a:t>
            </a:r>
          </a:p>
        </p:txBody>
      </p:sp>
      <p:sp>
        <p:nvSpPr>
          <p:cNvPr id="3075" name="Rectangle 3"/>
          <p:cNvSpPr>
            <a:spLocks noGrp="1" noChangeArrowheads="1"/>
          </p:cNvSpPr>
          <p:nvPr>
            <p:ph type="subTitle" idx="1"/>
          </p:nvPr>
        </p:nvSpPr>
        <p:spPr>
          <a:xfrm>
            <a:off x="815413" y="4509120"/>
            <a:ext cx="10465163" cy="1944291"/>
          </a:xfrm>
        </p:spPr>
        <p:txBody>
          <a:bodyPr/>
          <a:lstStyle>
            <a:lvl1pPr marL="0" indent="0" algn="ctr">
              <a:buFont typeface="Wingdings" pitchFamily="2" charset="2"/>
              <a:buNone/>
              <a:defRPr>
                <a:solidFill>
                  <a:schemeClr val="bg1"/>
                </a:solidFill>
              </a:defRPr>
            </a:lvl1pPr>
          </a:lstStyle>
          <a:p>
            <a:r>
              <a:rPr lang="en-GB" dirty="0"/>
              <a:t>Click to edit Master subtitle style</a:t>
            </a:r>
          </a:p>
        </p:txBody>
      </p:sp>
    </p:spTree>
    <p:extLst>
      <p:ext uri="{BB962C8B-B14F-4D97-AF65-F5344CB8AC3E}">
        <p14:creationId xmlns:p14="http://schemas.microsoft.com/office/powerpoint/2010/main" val="4226286754"/>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FEC000"/>
              </a:buClr>
              <a:buSzPct val="80000"/>
              <a:defRPr sz="2667">
                <a:latin typeface="Avenir Book"/>
              </a:defRPr>
            </a:lvl1pPr>
            <a:lvl2pPr>
              <a:buClr>
                <a:srgbClr val="FEC000"/>
              </a:buClr>
              <a:buSzPct val="80000"/>
              <a:defRPr sz="2667">
                <a:latin typeface="Avenir Book"/>
              </a:defRPr>
            </a:lvl2pPr>
            <a:lvl3pPr>
              <a:buClr>
                <a:srgbClr val="FEC000"/>
              </a:buClr>
              <a:buSzPct val="80000"/>
              <a:defRPr sz="2667">
                <a:latin typeface="Avenir Book"/>
              </a:defRPr>
            </a:lvl3pPr>
            <a:lvl4pPr>
              <a:buClr>
                <a:srgbClr val="FEC000"/>
              </a:buClr>
              <a:buSzPct val="80000"/>
              <a:defRPr sz="2667">
                <a:latin typeface="Avenir Book"/>
              </a:defRPr>
            </a:lvl4pPr>
            <a:lvl5pPr>
              <a:buClr>
                <a:srgbClr val="FEC000"/>
              </a:buClr>
              <a:buSzPct val="80000"/>
              <a:defRPr sz="2667">
                <a:latin typeface="Avenir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4237137"/>
      </p:ext>
    </p:extLst>
  </p:cSld>
  <p:clrMapOvr>
    <a:masterClrMapping/>
  </p:clrMapOvr>
  <p:transition spd="slow">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0" i="0" cap="none"/>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Tree>
    <p:extLst>
      <p:ext uri="{BB962C8B-B14F-4D97-AF65-F5344CB8AC3E}">
        <p14:creationId xmlns:p14="http://schemas.microsoft.com/office/powerpoint/2010/main" val="3642409643"/>
      </p:ext>
    </p:extLst>
  </p:cSld>
  <p:clrMapOvr>
    <a:masterClrMapping/>
  </p:clrMapOvr>
  <p:transition spd="slow">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1371" y="404664"/>
            <a:ext cx="11137237" cy="792163"/>
          </a:xfrm>
        </p:spPr>
        <p:txBody>
          <a:bodyPr/>
          <a:lstStyle/>
          <a:p>
            <a:r>
              <a:rPr lang="en-US"/>
              <a:t>Click to edit Master title style</a:t>
            </a:r>
          </a:p>
        </p:txBody>
      </p:sp>
      <p:sp>
        <p:nvSpPr>
          <p:cNvPr id="3" name="Content Placeholder 2"/>
          <p:cNvSpPr>
            <a:spLocks noGrp="1"/>
          </p:cNvSpPr>
          <p:nvPr>
            <p:ph sz="half" idx="1"/>
          </p:nvPr>
        </p:nvSpPr>
        <p:spPr>
          <a:xfrm>
            <a:off x="431371" y="1340768"/>
            <a:ext cx="5376763" cy="4785395"/>
          </a:xfrm>
        </p:spPr>
        <p:txBody>
          <a:bodyPr/>
          <a:lstStyle>
            <a:lvl1pPr>
              <a:buClr>
                <a:srgbClr val="FEC000"/>
              </a:buClr>
              <a:defRPr sz="2667">
                <a:latin typeface="Avenir Book"/>
              </a:defRPr>
            </a:lvl1pPr>
            <a:lvl2pPr>
              <a:buClr>
                <a:srgbClr val="FEC000"/>
              </a:buClr>
              <a:defRPr sz="2667">
                <a:latin typeface="Avenir Book"/>
              </a:defRPr>
            </a:lvl2pPr>
            <a:lvl3pPr>
              <a:buClr>
                <a:srgbClr val="FEC000"/>
              </a:buClr>
              <a:defRPr sz="2667">
                <a:latin typeface="Avenir Book"/>
              </a:defRPr>
            </a:lvl3pPr>
            <a:lvl4pPr>
              <a:buClr>
                <a:srgbClr val="FEC000"/>
              </a:buClr>
              <a:defRPr sz="2667">
                <a:latin typeface="Avenir Book"/>
              </a:defRPr>
            </a:lvl4pPr>
            <a:lvl5pPr>
              <a:buClr>
                <a:srgbClr val="FEC000"/>
              </a:buClr>
              <a:defRPr sz="2667">
                <a:latin typeface="Avenir Book"/>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1335" y="1340768"/>
            <a:ext cx="5568951" cy="4785395"/>
          </a:xfrm>
        </p:spPr>
        <p:txBody>
          <a:bodyPr/>
          <a:lstStyle>
            <a:lvl1pPr>
              <a:buClr>
                <a:srgbClr val="FEC000"/>
              </a:buClr>
              <a:defRPr sz="2667">
                <a:latin typeface="Avenir Book"/>
              </a:defRPr>
            </a:lvl1pPr>
            <a:lvl2pPr>
              <a:buClr>
                <a:srgbClr val="FEC000"/>
              </a:buClr>
              <a:defRPr sz="2667">
                <a:latin typeface="Avenir Book"/>
              </a:defRPr>
            </a:lvl2pPr>
            <a:lvl3pPr>
              <a:buClr>
                <a:srgbClr val="FEC000"/>
              </a:buClr>
              <a:defRPr sz="2667">
                <a:latin typeface="Avenir Book"/>
              </a:defRPr>
            </a:lvl3pPr>
            <a:lvl4pPr>
              <a:buClr>
                <a:srgbClr val="FEC000"/>
              </a:buClr>
              <a:defRPr sz="2667">
                <a:latin typeface="Avenir Book"/>
              </a:defRPr>
            </a:lvl4pPr>
            <a:lvl5pPr>
              <a:buClr>
                <a:srgbClr val="FEC000"/>
              </a:buClr>
              <a:defRPr sz="2667">
                <a:latin typeface="Avenir Book"/>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8076683"/>
      </p:ext>
    </p:extLst>
  </p:cSld>
  <p:clrMapOvr>
    <a:masterClrMapping/>
  </p:clrMapOvr>
  <p:transition spd="slow">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933780"/>
          </a:xfrm>
        </p:spPr>
        <p:txBody>
          <a:bodyPr anchor="ctr"/>
          <a:lstStyle>
            <a:lvl1pPr marL="0" indent="0">
              <a:buNone/>
              <a:defRPr sz="2933" b="0" i="0" baseline="0">
                <a:solidFill>
                  <a:srgbClr val="FEC000"/>
                </a:solidFill>
                <a:latin typeface="Avenir Black"/>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609600" y="2468894"/>
            <a:ext cx="5386917" cy="3657269"/>
          </a:xfrm>
        </p:spPr>
        <p:txBody>
          <a:bodyPr/>
          <a:lstStyle>
            <a:lvl1pPr>
              <a:buClr>
                <a:srgbClr val="FEC000"/>
              </a:buClr>
              <a:defRPr sz="2667">
                <a:latin typeface="Avenir Book"/>
              </a:defRPr>
            </a:lvl1pPr>
            <a:lvl2pPr>
              <a:buClr>
                <a:srgbClr val="FEC000"/>
              </a:buClr>
              <a:defRPr sz="2667">
                <a:latin typeface="Avenir Book"/>
              </a:defRPr>
            </a:lvl2pPr>
            <a:lvl3pPr>
              <a:buClr>
                <a:srgbClr val="FEC000"/>
              </a:buClr>
              <a:defRPr sz="2667">
                <a:latin typeface="Avenir Book"/>
              </a:defRPr>
            </a:lvl3pPr>
            <a:lvl4pPr>
              <a:buClr>
                <a:srgbClr val="FEC000"/>
              </a:buClr>
              <a:defRPr sz="2667">
                <a:latin typeface="Avenir Book"/>
              </a:defRPr>
            </a:lvl4pPr>
            <a:lvl5pPr>
              <a:buClr>
                <a:srgbClr val="FEC000"/>
              </a:buClr>
              <a:defRPr sz="2667">
                <a:latin typeface="Avenir Book"/>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535113"/>
            <a:ext cx="5389033" cy="933780"/>
          </a:xfrm>
        </p:spPr>
        <p:txBody>
          <a:bodyPr anchor="ctr"/>
          <a:lstStyle>
            <a:lvl1pPr marL="0" indent="0">
              <a:buNone/>
              <a:defRPr sz="2933" b="0" i="0" baseline="0">
                <a:solidFill>
                  <a:srgbClr val="FEC000"/>
                </a:solidFill>
                <a:latin typeface="Avenir Black"/>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468894"/>
            <a:ext cx="5389033" cy="3657269"/>
          </a:xfrm>
        </p:spPr>
        <p:txBody>
          <a:bodyPr/>
          <a:lstStyle>
            <a:lvl1pPr>
              <a:buClr>
                <a:srgbClr val="FEC000"/>
              </a:buClr>
              <a:defRPr sz="2667">
                <a:latin typeface="Avenir Book"/>
              </a:defRPr>
            </a:lvl1pPr>
            <a:lvl2pPr>
              <a:buClr>
                <a:srgbClr val="FEC000"/>
              </a:buClr>
              <a:defRPr sz="2667">
                <a:latin typeface="Avenir Book"/>
              </a:defRPr>
            </a:lvl2pPr>
            <a:lvl3pPr>
              <a:buClr>
                <a:srgbClr val="FEC000"/>
              </a:buClr>
              <a:defRPr sz="2667">
                <a:latin typeface="Avenir Book"/>
              </a:defRPr>
            </a:lvl3pPr>
            <a:lvl4pPr>
              <a:buClr>
                <a:srgbClr val="FEC000"/>
              </a:buClr>
              <a:defRPr sz="2667">
                <a:latin typeface="Avenir Book"/>
              </a:defRPr>
            </a:lvl4pPr>
            <a:lvl5pPr>
              <a:buClr>
                <a:srgbClr val="FEC000"/>
              </a:buClr>
              <a:defRPr sz="2667">
                <a:latin typeface="Avenir Book"/>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3731488"/>
      </p:ext>
    </p:extLst>
  </p:cSld>
  <p:clrMapOvr>
    <a:masterClrMapping/>
  </p:clrMapOvr>
  <p:transition spd="slow">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25898971"/>
      </p:ext>
    </p:extLst>
  </p:cSld>
  <p:clrMapOvr>
    <a:masterClrMapping/>
  </p:clrMapOvr>
  <p:transition spd="slow">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7943925"/>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6DF7C-F8C2-4258-9333-DA0B0C6EA325}"/>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3A8CDEF4-524E-4BA2-BDAF-ACB75D68EC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43543155-BED4-407E-96AA-8844F0F7E366}"/>
              </a:ext>
            </a:extLst>
          </p:cNvPr>
          <p:cNvSpPr>
            <a:spLocks noGrp="1"/>
          </p:cNvSpPr>
          <p:nvPr>
            <p:ph type="dt" sz="half" idx="10"/>
          </p:nvPr>
        </p:nvSpPr>
        <p:spPr/>
        <p:txBody>
          <a:bodyPr/>
          <a:lstStyle/>
          <a:p>
            <a:fld id="{33375F33-3047-41E3-B835-50BDDEB9D1F9}" type="datetimeFigureOut">
              <a:rPr lang="en-ZA" smtClean="0"/>
              <a:t>2022/03/22</a:t>
            </a:fld>
            <a:endParaRPr lang="en-ZA"/>
          </a:p>
        </p:txBody>
      </p:sp>
      <p:sp>
        <p:nvSpPr>
          <p:cNvPr id="5" name="Footer Placeholder 4">
            <a:extLst>
              <a:ext uri="{FF2B5EF4-FFF2-40B4-BE49-F238E27FC236}">
                <a16:creationId xmlns:a16="http://schemas.microsoft.com/office/drawing/2014/main" id="{FF3A0423-29CC-409C-9D42-C166005098C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418AFDE1-7DE0-425C-AD42-B85E17734705}"/>
              </a:ext>
            </a:extLst>
          </p:cNvPr>
          <p:cNvSpPr>
            <a:spLocks noGrp="1"/>
          </p:cNvSpPr>
          <p:nvPr>
            <p:ph type="sldNum" sz="quarter" idx="12"/>
          </p:nvPr>
        </p:nvSpPr>
        <p:spPr/>
        <p:txBody>
          <a:bodyPr/>
          <a:lstStyle/>
          <a:p>
            <a:fld id="{DDDF0605-DE1F-4A12-B3AE-A072CE63C43E}" type="slidenum">
              <a:rPr lang="en-ZA" smtClean="0"/>
              <a:t>‹#›</a:t>
            </a:fld>
            <a:endParaRPr lang="en-ZA"/>
          </a:p>
        </p:txBody>
      </p:sp>
    </p:spTree>
    <p:extLst>
      <p:ext uri="{BB962C8B-B14F-4D97-AF65-F5344CB8AC3E}">
        <p14:creationId xmlns:p14="http://schemas.microsoft.com/office/powerpoint/2010/main" val="1020911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9405" y="620688"/>
            <a:ext cx="3836663" cy="1093032"/>
          </a:xfrm>
        </p:spPr>
        <p:txBody>
          <a:bodyPr anchor="t"/>
          <a:lstStyle>
            <a:lvl1pPr algn="l">
              <a:defRPr sz="2933" b="1">
                <a:solidFill>
                  <a:srgbClr val="FEC000"/>
                </a:solidFill>
                <a:latin typeface="Avenir Black"/>
              </a:defRPr>
            </a:lvl1pPr>
          </a:lstStyle>
          <a:p>
            <a:r>
              <a:rPr lang="en-US"/>
              <a:t>Click to edit Master title style</a:t>
            </a:r>
          </a:p>
        </p:txBody>
      </p:sp>
      <p:sp>
        <p:nvSpPr>
          <p:cNvPr id="3" name="Content Placeholder 2"/>
          <p:cNvSpPr>
            <a:spLocks noGrp="1"/>
          </p:cNvSpPr>
          <p:nvPr>
            <p:ph idx="1"/>
          </p:nvPr>
        </p:nvSpPr>
        <p:spPr>
          <a:xfrm>
            <a:off x="4953309" y="620689"/>
            <a:ext cx="6519289" cy="5505475"/>
          </a:xfrm>
        </p:spPr>
        <p:txBody>
          <a:bodyPr/>
          <a:lstStyle>
            <a:lvl1pPr>
              <a:buClr>
                <a:srgbClr val="FEC000"/>
              </a:buClr>
              <a:defRPr sz="2667">
                <a:latin typeface="Avenir Book"/>
              </a:defRPr>
            </a:lvl1pPr>
            <a:lvl2pPr>
              <a:buClr>
                <a:srgbClr val="FEC000"/>
              </a:buClr>
              <a:defRPr sz="2667">
                <a:latin typeface="Avenir Book"/>
              </a:defRPr>
            </a:lvl2pPr>
            <a:lvl3pPr>
              <a:buClr>
                <a:srgbClr val="FEC000"/>
              </a:buClr>
              <a:defRPr sz="2667">
                <a:latin typeface="Avenir Book"/>
              </a:defRPr>
            </a:lvl3pPr>
            <a:lvl4pPr>
              <a:buClr>
                <a:srgbClr val="FEC000"/>
              </a:buClr>
              <a:defRPr sz="2667">
                <a:latin typeface="Avenir Book"/>
              </a:defRPr>
            </a:lvl4pPr>
            <a:lvl5pPr>
              <a:buClr>
                <a:srgbClr val="FEC000"/>
              </a:buClr>
              <a:defRPr sz="2667">
                <a:latin typeface="Avenir Book"/>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9403" y="1713721"/>
            <a:ext cx="3836663" cy="441244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4167290728"/>
      </p:ext>
    </p:extLst>
  </p:cSld>
  <p:clrMapOvr>
    <a:masterClrMapping/>
  </p:clrMapOvr>
  <p:transition spd="slow">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lstStyle>
            <a:lvl1pPr algn="l">
              <a:defRPr sz="2667" b="0" i="0" baseline="0">
                <a:solidFill>
                  <a:srgbClr val="FEC000"/>
                </a:solidFill>
                <a:latin typeface="Avenir Black"/>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3297294087"/>
      </p:ext>
    </p:extLst>
  </p:cSld>
  <p:clrMapOvr>
    <a:masterClrMapping/>
  </p:clrMapOvr>
  <p:transition spd="slow">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3197" y="404664"/>
            <a:ext cx="10838036" cy="792163"/>
          </a:xfrm>
        </p:spPr>
        <p:txBody>
          <a:bodyPr/>
          <a:lstStyle/>
          <a:p>
            <a:r>
              <a:rPr lang="en-US" dirty="0"/>
              <a:t>Click to edit Master title style</a:t>
            </a:r>
          </a:p>
        </p:txBody>
      </p:sp>
      <p:sp>
        <p:nvSpPr>
          <p:cNvPr id="3" name="Vertical Text Placeholder 2"/>
          <p:cNvSpPr>
            <a:spLocks noGrp="1"/>
          </p:cNvSpPr>
          <p:nvPr>
            <p:ph type="body" orient="vert" idx="1"/>
          </p:nvPr>
        </p:nvSpPr>
        <p:spPr>
          <a:xfrm>
            <a:off x="623394" y="1484785"/>
            <a:ext cx="10849205" cy="4641379"/>
          </a:xfrm>
        </p:spPr>
        <p:txBody>
          <a:bodyPr vert="eaVert"/>
          <a:lstStyle>
            <a:lvl1pPr>
              <a:buClr>
                <a:srgbClr val="FEC000"/>
              </a:buClr>
              <a:defRPr sz="2667">
                <a:latin typeface="Avenir Book"/>
              </a:defRPr>
            </a:lvl1pPr>
            <a:lvl2pPr>
              <a:buClr>
                <a:srgbClr val="FEC000"/>
              </a:buClr>
              <a:defRPr sz="2667">
                <a:latin typeface="Avenir Book"/>
              </a:defRPr>
            </a:lvl2pPr>
            <a:lvl3pPr>
              <a:buClr>
                <a:srgbClr val="FEC000"/>
              </a:buClr>
              <a:defRPr sz="2667">
                <a:latin typeface="Avenir Book"/>
              </a:defRPr>
            </a:lvl3pPr>
            <a:lvl4pPr>
              <a:buClr>
                <a:srgbClr val="FEC000"/>
              </a:buClr>
              <a:defRPr sz="2667">
                <a:latin typeface="Avenir Book"/>
              </a:defRPr>
            </a:lvl4pPr>
            <a:lvl5pPr>
              <a:buClr>
                <a:srgbClr val="FEC000"/>
              </a:buClr>
              <a:defRPr sz="2667">
                <a:latin typeface="Avenir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9565147"/>
      </p:ext>
    </p:extLst>
  </p:cSld>
  <p:clrMapOvr>
    <a:masterClrMapping/>
  </p:clrMapOvr>
  <p:transition spd="slow">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7208" y="332657"/>
            <a:ext cx="2691401" cy="579350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3395" y="332657"/>
            <a:ext cx="7885263" cy="5793507"/>
          </a:xfrm>
        </p:spPr>
        <p:txBody>
          <a:bodyPr vert="eaVert"/>
          <a:lstStyle>
            <a:lvl1pPr>
              <a:buClr>
                <a:srgbClr val="FEC000"/>
              </a:buClr>
              <a:defRPr sz="2667">
                <a:latin typeface="Avenir Book"/>
              </a:defRPr>
            </a:lvl1pPr>
            <a:lvl2pPr>
              <a:buClr>
                <a:srgbClr val="FEC000"/>
              </a:buClr>
              <a:defRPr sz="2667">
                <a:latin typeface="Avenir Book"/>
              </a:defRPr>
            </a:lvl2pPr>
            <a:lvl3pPr>
              <a:buClr>
                <a:srgbClr val="FEC000"/>
              </a:buClr>
              <a:defRPr sz="2667">
                <a:latin typeface="Avenir Book"/>
              </a:defRPr>
            </a:lvl3pPr>
            <a:lvl4pPr>
              <a:buClr>
                <a:srgbClr val="FEC000"/>
              </a:buClr>
              <a:defRPr sz="2667">
                <a:latin typeface="Avenir Book"/>
              </a:defRPr>
            </a:lvl4pPr>
            <a:lvl5pPr>
              <a:buClr>
                <a:srgbClr val="FEC000"/>
              </a:buClr>
              <a:defRPr sz="2667">
                <a:latin typeface="Avenir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6201455"/>
      </p:ext>
    </p:extLst>
  </p:cSld>
  <p:clrMapOvr>
    <a:masterClrMapping/>
  </p:clrMapOvr>
  <p:transition spd="slow">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ferenc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CFF8F5-3B25-4E3E-B2FF-550E86CD00F1}"/>
              </a:ext>
            </a:extLst>
          </p:cNvPr>
          <p:cNvSpPr>
            <a:spLocks noChangeArrowheads="1"/>
          </p:cNvSpPr>
          <p:nvPr userDrawn="1"/>
        </p:nvSpPr>
        <p:spPr bwMode="auto">
          <a:xfrm>
            <a:off x="0" y="-2117"/>
            <a:ext cx="12192000" cy="6921501"/>
          </a:xfrm>
          <a:prstGeom prst="rect">
            <a:avLst/>
          </a:prstGeom>
          <a:solidFill>
            <a:srgbClr val="FEC000"/>
          </a:solidFill>
          <a:ln>
            <a:noFill/>
          </a:ln>
          <a:effectLst>
            <a:outerShdw blurRad="40000" dist="23000" dir="5400000" rotWithShape="0">
              <a:srgbClr val="808080">
                <a:alpha val="34999"/>
              </a:srgbClr>
            </a:outerShdw>
          </a:effectLst>
        </p:spPr>
        <p:txBody>
          <a:bodyPr anchor="ctr"/>
          <a:lstStyle/>
          <a:p>
            <a:pPr algn="ctr" eaLnBrk="1" hangingPunct="1">
              <a:defRPr/>
            </a:pPr>
            <a:endParaRPr lang="en-US" sz="2400" dirty="0">
              <a:solidFill>
                <a:schemeClr val="lt1"/>
              </a:solidFill>
              <a:latin typeface="+mn-lt"/>
              <a:ea typeface="+mn-ea"/>
            </a:endParaRPr>
          </a:p>
        </p:txBody>
      </p:sp>
      <p:sp>
        <p:nvSpPr>
          <p:cNvPr id="4" name="Text Placeholder 8"/>
          <p:cNvSpPr>
            <a:spLocks noGrp="1"/>
          </p:cNvSpPr>
          <p:nvPr>
            <p:ph type="body" sz="quarter" idx="10"/>
          </p:nvPr>
        </p:nvSpPr>
        <p:spPr>
          <a:xfrm>
            <a:off x="3206753" y="319701"/>
            <a:ext cx="5835649" cy="6331827"/>
          </a:xfrm>
          <a:prstGeom prst="rect">
            <a:avLst/>
          </a:prstGeom>
        </p:spPr>
        <p:txBody>
          <a:bodyPr tIns="0" bIns="748800" anchor="ctr" anchorCtr="1"/>
          <a:lstStyle>
            <a:lvl1pPr marL="0" indent="0" algn="l">
              <a:lnSpc>
                <a:spcPct val="100000"/>
              </a:lnSpc>
              <a:spcBef>
                <a:spcPts val="0"/>
              </a:spcBef>
              <a:spcAft>
                <a:spcPts val="0"/>
              </a:spcAft>
              <a:buFontTx/>
              <a:buNone/>
              <a:defRPr>
                <a:solidFill>
                  <a:schemeClr val="bg1"/>
                </a:solidFill>
                <a:latin typeface="Avenir Medium"/>
                <a:cs typeface="Avenir Medium"/>
              </a:defRPr>
            </a:lvl1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700931679"/>
      </p:ext>
    </p:extLst>
  </p:cSld>
  <p:clrMapOvr>
    <a:masterClrMapping/>
  </p:clrMapOvr>
  <p:transition spd="slow">
    <p:cov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16D7F1-DFEB-4C14-B099-3AF5BD3B6FEC}"/>
              </a:ext>
            </a:extLst>
          </p:cNvPr>
          <p:cNvSpPr/>
          <p:nvPr userDrawn="1"/>
        </p:nvSpPr>
        <p:spPr>
          <a:xfrm>
            <a:off x="-452967" y="-256118"/>
            <a:ext cx="13097933" cy="7370235"/>
          </a:xfrm>
          <a:prstGeom prst="rect">
            <a:avLst/>
          </a:prstGeom>
          <a:solidFill>
            <a:srgbClr val="001027"/>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sz="2400"/>
          </a:p>
        </p:txBody>
      </p:sp>
      <p:sp>
        <p:nvSpPr>
          <p:cNvPr id="4" name="Text Placeholder 8"/>
          <p:cNvSpPr>
            <a:spLocks noGrp="1"/>
          </p:cNvSpPr>
          <p:nvPr>
            <p:ph type="body" sz="quarter" idx="10"/>
          </p:nvPr>
        </p:nvSpPr>
        <p:spPr>
          <a:xfrm>
            <a:off x="3206753" y="967979"/>
            <a:ext cx="5835649" cy="5683548"/>
          </a:xfrm>
          <a:prstGeom prst="rect">
            <a:avLst/>
          </a:prstGeom>
        </p:spPr>
        <p:txBody>
          <a:bodyPr tIns="0" bIns="748800" anchor="ctr" anchorCtr="1"/>
          <a:lstStyle>
            <a:lvl1pPr marL="0" indent="0" algn="l">
              <a:lnSpc>
                <a:spcPct val="100000"/>
              </a:lnSpc>
              <a:spcBef>
                <a:spcPts val="0"/>
              </a:spcBef>
              <a:spcAft>
                <a:spcPts val="0"/>
              </a:spcAft>
              <a:buFontTx/>
              <a:buNone/>
              <a:defRPr sz="4267">
                <a:solidFill>
                  <a:schemeClr val="bg1"/>
                </a:solidFill>
                <a:latin typeface="Avenir Medium"/>
                <a:cs typeface="Avenir Medium"/>
              </a:defRPr>
            </a:lvl1pPr>
          </a:lstStyle>
          <a:p>
            <a:r>
              <a:rPr lang="en-US" dirty="0"/>
              <a:t>Thank You</a:t>
            </a:r>
            <a:endParaRPr lang="en-GB" dirty="0"/>
          </a:p>
        </p:txBody>
      </p:sp>
    </p:spTree>
    <p:extLst>
      <p:ext uri="{BB962C8B-B14F-4D97-AF65-F5344CB8AC3E}">
        <p14:creationId xmlns:p14="http://schemas.microsoft.com/office/powerpoint/2010/main" val="2754550919"/>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4" descr="Slogan Slide (16-9).jpg">
            <a:extLst>
              <a:ext uri="{FF2B5EF4-FFF2-40B4-BE49-F238E27FC236}">
                <a16:creationId xmlns:a16="http://schemas.microsoft.com/office/drawing/2014/main" id="{AA7ECE2D-BA76-4C63-AAC5-9FA55FC95E1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267" y="-40218"/>
            <a:ext cx="12321117" cy="693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2172042"/>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NMU Title Slide">
    <p:bg>
      <p:bgPr>
        <a:solidFill>
          <a:srgbClr val="071B2C"/>
        </a:solidFill>
        <a:effectLst/>
      </p:bgPr>
    </p:bg>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397FE12C-C0F8-49B5-BCB3-48150C6C26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01585" y="1056218"/>
            <a:ext cx="3788833" cy="67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468476"/>
            <a:ext cx="10515600" cy="757904"/>
          </a:xfrm>
          <a:prstGeom prst="rect">
            <a:avLst/>
          </a:prstGeom>
        </p:spPr>
        <p:txBody>
          <a:bodyPr>
            <a:normAutofit/>
          </a:bodyPr>
          <a:lstStyle>
            <a:lvl1pPr algn="ctr">
              <a:defRPr sz="3600" b="1">
                <a:solidFill>
                  <a:schemeClr val="bg1"/>
                </a:solidFill>
                <a:latin typeface="Avenir LT 45 Book" panose="020B0503020000020003" pitchFamily="34" charset="0"/>
              </a:defRPr>
            </a:lvl1pPr>
          </a:lstStyle>
          <a:p>
            <a:r>
              <a:rPr lang="en-US"/>
              <a:t>Click to edit Master title style</a:t>
            </a:r>
            <a:endParaRPr lang="en-ZA" dirty="0"/>
          </a:p>
        </p:txBody>
      </p:sp>
      <p:sp>
        <p:nvSpPr>
          <p:cNvPr id="7" name="Text Placeholder 6"/>
          <p:cNvSpPr>
            <a:spLocks noGrp="1"/>
          </p:cNvSpPr>
          <p:nvPr>
            <p:ph type="body" sz="quarter" idx="13"/>
          </p:nvPr>
        </p:nvSpPr>
        <p:spPr>
          <a:xfrm>
            <a:off x="838200" y="4360946"/>
            <a:ext cx="10515600" cy="429759"/>
          </a:xfrm>
          <a:prstGeom prst="rect">
            <a:avLst/>
          </a:prstGeom>
        </p:spPr>
        <p:txBody>
          <a:bodyPr>
            <a:normAutofit/>
          </a:bodyPr>
          <a:lstStyle>
            <a:lvl1pPr marL="0" indent="0" algn="ctr">
              <a:buNone/>
              <a:defRPr sz="2400" b="1">
                <a:solidFill>
                  <a:schemeClr val="bg1"/>
                </a:solidFill>
                <a:latin typeface="Avenir LT 45 Book" panose="020B0503020000020003" pitchFamily="34" charset="0"/>
              </a:defRPr>
            </a:lvl1pPr>
          </a:lstStyle>
          <a:p>
            <a:pPr lvl="0"/>
            <a:r>
              <a:rPr lang="en-US"/>
              <a:t>Edit Master text styles</a:t>
            </a:r>
          </a:p>
        </p:txBody>
      </p:sp>
      <p:sp>
        <p:nvSpPr>
          <p:cNvPr id="11" name="Text Placeholder 10"/>
          <p:cNvSpPr>
            <a:spLocks noGrp="1"/>
          </p:cNvSpPr>
          <p:nvPr>
            <p:ph type="body" sz="quarter" idx="15"/>
          </p:nvPr>
        </p:nvSpPr>
        <p:spPr>
          <a:xfrm>
            <a:off x="838200" y="5018579"/>
            <a:ext cx="10515600" cy="365871"/>
          </a:xfrm>
          <a:prstGeom prst="rect">
            <a:avLst/>
          </a:prstGeom>
        </p:spPr>
        <p:txBody>
          <a:bodyPr/>
          <a:lstStyle>
            <a:lvl1pPr marL="0" indent="0" algn="ctr">
              <a:buNone/>
              <a:defRPr sz="2000">
                <a:solidFill>
                  <a:srgbClr val="FEC000"/>
                </a:solidFill>
                <a:latin typeface="Avenir LT 45 Book" panose="020B0503020000020003" pitchFamily="34" charset="0"/>
              </a:defRPr>
            </a:lvl1pPr>
          </a:lstStyle>
          <a:p>
            <a:pPr lvl="0"/>
            <a:r>
              <a:rPr lang="en-US"/>
              <a:t>Edit Master text styles</a:t>
            </a:r>
          </a:p>
        </p:txBody>
      </p:sp>
      <p:sp>
        <p:nvSpPr>
          <p:cNvPr id="13" name="Text Placeholder 12"/>
          <p:cNvSpPr>
            <a:spLocks noGrp="1"/>
          </p:cNvSpPr>
          <p:nvPr>
            <p:ph type="body" sz="quarter" idx="16"/>
          </p:nvPr>
        </p:nvSpPr>
        <p:spPr>
          <a:xfrm>
            <a:off x="838200" y="5472359"/>
            <a:ext cx="10515600" cy="365871"/>
          </a:xfrm>
          <a:prstGeom prst="rect">
            <a:avLst/>
          </a:prstGeom>
        </p:spPr>
        <p:txBody>
          <a:bodyPr>
            <a:normAutofit/>
          </a:bodyPr>
          <a:lstStyle>
            <a:lvl1pPr marL="0" indent="0" algn="ctr">
              <a:buNone/>
              <a:defRPr sz="2000">
                <a:solidFill>
                  <a:srgbClr val="FEC000"/>
                </a:solidFill>
                <a:latin typeface="Avenir LT 45 Book" panose="020B0503020000020003" pitchFamily="34" charset="0"/>
              </a:defRPr>
            </a:lvl1pPr>
          </a:lstStyle>
          <a:p>
            <a:pPr lvl="0"/>
            <a:r>
              <a:rPr lang="en-US"/>
              <a:t>Edit Master text styles</a:t>
            </a:r>
          </a:p>
        </p:txBody>
      </p:sp>
      <p:sp>
        <p:nvSpPr>
          <p:cNvPr id="14" name="Text Placeholder 12"/>
          <p:cNvSpPr>
            <a:spLocks noGrp="1"/>
          </p:cNvSpPr>
          <p:nvPr>
            <p:ph type="body" sz="quarter" idx="17"/>
          </p:nvPr>
        </p:nvSpPr>
        <p:spPr>
          <a:xfrm>
            <a:off x="838200" y="5926140"/>
            <a:ext cx="10515600" cy="435072"/>
          </a:xfrm>
          <a:prstGeom prst="rect">
            <a:avLst/>
          </a:prstGeom>
        </p:spPr>
        <p:txBody>
          <a:bodyPr>
            <a:normAutofit/>
          </a:bodyPr>
          <a:lstStyle>
            <a:lvl1pPr marL="0" indent="0" algn="ctr">
              <a:buNone/>
              <a:defRPr sz="2400">
                <a:solidFill>
                  <a:schemeClr val="bg1"/>
                </a:solidFill>
                <a:latin typeface="Avenir LT 45 Book" panose="020B0503020000020003" pitchFamily="34" charset="0"/>
              </a:defRPr>
            </a:lvl1pPr>
          </a:lstStyle>
          <a:p>
            <a:pPr lvl="0"/>
            <a:r>
              <a:rPr lang="en-US"/>
              <a:t>Edit Master text styles</a:t>
            </a:r>
          </a:p>
        </p:txBody>
      </p:sp>
    </p:spTree>
    <p:extLst>
      <p:ext uri="{BB962C8B-B14F-4D97-AF65-F5344CB8AC3E}">
        <p14:creationId xmlns:p14="http://schemas.microsoft.com/office/powerpoint/2010/main" val="28587809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201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9AC3F-3E37-4F69-8768-BBDB25D17D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94A44F60-30C8-45BA-8F5C-CF24FEE3D5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DF13E9-3891-4070-B35B-3C198B5107D5}"/>
              </a:ext>
            </a:extLst>
          </p:cNvPr>
          <p:cNvSpPr>
            <a:spLocks noGrp="1"/>
          </p:cNvSpPr>
          <p:nvPr>
            <p:ph type="dt" sz="half" idx="10"/>
          </p:nvPr>
        </p:nvSpPr>
        <p:spPr/>
        <p:txBody>
          <a:bodyPr/>
          <a:lstStyle/>
          <a:p>
            <a:fld id="{33375F33-3047-41E3-B835-50BDDEB9D1F9}" type="datetimeFigureOut">
              <a:rPr lang="en-ZA" smtClean="0"/>
              <a:t>2022/03/22</a:t>
            </a:fld>
            <a:endParaRPr lang="en-ZA"/>
          </a:p>
        </p:txBody>
      </p:sp>
      <p:sp>
        <p:nvSpPr>
          <p:cNvPr id="5" name="Footer Placeholder 4">
            <a:extLst>
              <a:ext uri="{FF2B5EF4-FFF2-40B4-BE49-F238E27FC236}">
                <a16:creationId xmlns:a16="http://schemas.microsoft.com/office/drawing/2014/main" id="{84FBDE72-5B21-438E-9B96-12D48EAB11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98780255-253E-4643-AEBF-276436AEF1FE}"/>
              </a:ext>
            </a:extLst>
          </p:cNvPr>
          <p:cNvSpPr>
            <a:spLocks noGrp="1"/>
          </p:cNvSpPr>
          <p:nvPr>
            <p:ph type="sldNum" sz="quarter" idx="12"/>
          </p:nvPr>
        </p:nvSpPr>
        <p:spPr/>
        <p:txBody>
          <a:bodyPr/>
          <a:lstStyle/>
          <a:p>
            <a:fld id="{DDDF0605-DE1F-4A12-B3AE-A072CE63C43E}" type="slidenum">
              <a:rPr lang="en-ZA" smtClean="0"/>
              <a:t>‹#›</a:t>
            </a:fld>
            <a:endParaRPr lang="en-ZA"/>
          </a:p>
        </p:txBody>
      </p:sp>
    </p:spTree>
    <p:extLst>
      <p:ext uri="{BB962C8B-B14F-4D97-AF65-F5344CB8AC3E}">
        <p14:creationId xmlns:p14="http://schemas.microsoft.com/office/powerpoint/2010/main" val="4221316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584C9-1C93-4893-9605-77C80D47525C}"/>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B09B3243-229A-466E-8606-D8FEF10760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3D364061-BEF9-408A-81C2-7BE34AE3F3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BCD44B58-8B39-4C0A-93AB-076485679A31}"/>
              </a:ext>
            </a:extLst>
          </p:cNvPr>
          <p:cNvSpPr>
            <a:spLocks noGrp="1"/>
          </p:cNvSpPr>
          <p:nvPr>
            <p:ph type="dt" sz="half" idx="10"/>
          </p:nvPr>
        </p:nvSpPr>
        <p:spPr/>
        <p:txBody>
          <a:bodyPr/>
          <a:lstStyle/>
          <a:p>
            <a:fld id="{33375F33-3047-41E3-B835-50BDDEB9D1F9}" type="datetimeFigureOut">
              <a:rPr lang="en-ZA" smtClean="0"/>
              <a:t>2022/03/22</a:t>
            </a:fld>
            <a:endParaRPr lang="en-ZA"/>
          </a:p>
        </p:txBody>
      </p:sp>
      <p:sp>
        <p:nvSpPr>
          <p:cNvPr id="6" name="Footer Placeholder 5">
            <a:extLst>
              <a:ext uri="{FF2B5EF4-FFF2-40B4-BE49-F238E27FC236}">
                <a16:creationId xmlns:a16="http://schemas.microsoft.com/office/drawing/2014/main" id="{F5456BFC-F3E5-4FCC-88FA-B0ED70817056}"/>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3123F37D-7D98-4185-8708-41466484215B}"/>
              </a:ext>
            </a:extLst>
          </p:cNvPr>
          <p:cNvSpPr>
            <a:spLocks noGrp="1"/>
          </p:cNvSpPr>
          <p:nvPr>
            <p:ph type="sldNum" sz="quarter" idx="12"/>
          </p:nvPr>
        </p:nvSpPr>
        <p:spPr/>
        <p:txBody>
          <a:bodyPr/>
          <a:lstStyle/>
          <a:p>
            <a:fld id="{DDDF0605-DE1F-4A12-B3AE-A072CE63C43E}" type="slidenum">
              <a:rPr lang="en-ZA" smtClean="0"/>
              <a:t>‹#›</a:t>
            </a:fld>
            <a:endParaRPr lang="en-ZA"/>
          </a:p>
        </p:txBody>
      </p:sp>
    </p:spTree>
    <p:extLst>
      <p:ext uri="{BB962C8B-B14F-4D97-AF65-F5344CB8AC3E}">
        <p14:creationId xmlns:p14="http://schemas.microsoft.com/office/powerpoint/2010/main" val="2294612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69F30-0327-48C6-B950-BB2084B505E9}"/>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93B2EC93-4E5D-4F73-9EB3-34079EC69A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0227AE-C0A2-47A2-97FA-40111808A4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1011EEB4-A103-4778-983B-0A0B8ACE47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F2B66D-FB86-4604-B99C-FEC14A9BB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52EA02C2-BDB0-4AB9-A639-E9098BD6A750}"/>
              </a:ext>
            </a:extLst>
          </p:cNvPr>
          <p:cNvSpPr>
            <a:spLocks noGrp="1"/>
          </p:cNvSpPr>
          <p:nvPr>
            <p:ph type="dt" sz="half" idx="10"/>
          </p:nvPr>
        </p:nvSpPr>
        <p:spPr/>
        <p:txBody>
          <a:bodyPr/>
          <a:lstStyle/>
          <a:p>
            <a:fld id="{33375F33-3047-41E3-B835-50BDDEB9D1F9}" type="datetimeFigureOut">
              <a:rPr lang="en-ZA" smtClean="0"/>
              <a:t>2022/03/22</a:t>
            </a:fld>
            <a:endParaRPr lang="en-ZA"/>
          </a:p>
        </p:txBody>
      </p:sp>
      <p:sp>
        <p:nvSpPr>
          <p:cNvPr id="8" name="Footer Placeholder 7">
            <a:extLst>
              <a:ext uri="{FF2B5EF4-FFF2-40B4-BE49-F238E27FC236}">
                <a16:creationId xmlns:a16="http://schemas.microsoft.com/office/drawing/2014/main" id="{2EAF991E-F3E0-4BD3-B490-BD80993F5102}"/>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4FDFBBF3-A3E8-4F49-86BB-9BE07B098578}"/>
              </a:ext>
            </a:extLst>
          </p:cNvPr>
          <p:cNvSpPr>
            <a:spLocks noGrp="1"/>
          </p:cNvSpPr>
          <p:nvPr>
            <p:ph type="sldNum" sz="quarter" idx="12"/>
          </p:nvPr>
        </p:nvSpPr>
        <p:spPr/>
        <p:txBody>
          <a:bodyPr/>
          <a:lstStyle/>
          <a:p>
            <a:fld id="{DDDF0605-DE1F-4A12-B3AE-A072CE63C43E}" type="slidenum">
              <a:rPr lang="en-ZA" smtClean="0"/>
              <a:t>‹#›</a:t>
            </a:fld>
            <a:endParaRPr lang="en-ZA"/>
          </a:p>
        </p:txBody>
      </p:sp>
    </p:spTree>
    <p:extLst>
      <p:ext uri="{BB962C8B-B14F-4D97-AF65-F5344CB8AC3E}">
        <p14:creationId xmlns:p14="http://schemas.microsoft.com/office/powerpoint/2010/main" val="217350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E8ECC-9F4B-4E9F-AA16-D024071EA113}"/>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953FC9CC-CC88-4FA0-B887-26BB5935B628}"/>
              </a:ext>
            </a:extLst>
          </p:cNvPr>
          <p:cNvSpPr>
            <a:spLocks noGrp="1"/>
          </p:cNvSpPr>
          <p:nvPr>
            <p:ph type="dt" sz="half" idx="10"/>
          </p:nvPr>
        </p:nvSpPr>
        <p:spPr/>
        <p:txBody>
          <a:bodyPr/>
          <a:lstStyle/>
          <a:p>
            <a:fld id="{33375F33-3047-41E3-B835-50BDDEB9D1F9}" type="datetimeFigureOut">
              <a:rPr lang="en-ZA" smtClean="0"/>
              <a:t>2022/03/22</a:t>
            </a:fld>
            <a:endParaRPr lang="en-ZA"/>
          </a:p>
        </p:txBody>
      </p:sp>
      <p:sp>
        <p:nvSpPr>
          <p:cNvPr id="4" name="Footer Placeholder 3">
            <a:extLst>
              <a:ext uri="{FF2B5EF4-FFF2-40B4-BE49-F238E27FC236}">
                <a16:creationId xmlns:a16="http://schemas.microsoft.com/office/drawing/2014/main" id="{6A768AB8-CBFE-4D17-85B8-5EA67620286B}"/>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18887A25-3221-4C38-BB80-3F372960524D}"/>
              </a:ext>
            </a:extLst>
          </p:cNvPr>
          <p:cNvSpPr>
            <a:spLocks noGrp="1"/>
          </p:cNvSpPr>
          <p:nvPr>
            <p:ph type="sldNum" sz="quarter" idx="12"/>
          </p:nvPr>
        </p:nvSpPr>
        <p:spPr/>
        <p:txBody>
          <a:bodyPr/>
          <a:lstStyle/>
          <a:p>
            <a:fld id="{DDDF0605-DE1F-4A12-B3AE-A072CE63C43E}" type="slidenum">
              <a:rPr lang="en-ZA" smtClean="0"/>
              <a:t>‹#›</a:t>
            </a:fld>
            <a:endParaRPr lang="en-ZA"/>
          </a:p>
        </p:txBody>
      </p:sp>
    </p:spTree>
    <p:extLst>
      <p:ext uri="{BB962C8B-B14F-4D97-AF65-F5344CB8AC3E}">
        <p14:creationId xmlns:p14="http://schemas.microsoft.com/office/powerpoint/2010/main" val="2220910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3E9155-D585-42CB-A29D-117C51AED106}"/>
              </a:ext>
            </a:extLst>
          </p:cNvPr>
          <p:cNvSpPr>
            <a:spLocks noGrp="1"/>
          </p:cNvSpPr>
          <p:nvPr>
            <p:ph type="dt" sz="half" idx="10"/>
          </p:nvPr>
        </p:nvSpPr>
        <p:spPr/>
        <p:txBody>
          <a:bodyPr/>
          <a:lstStyle/>
          <a:p>
            <a:fld id="{33375F33-3047-41E3-B835-50BDDEB9D1F9}" type="datetimeFigureOut">
              <a:rPr lang="en-ZA" smtClean="0"/>
              <a:t>2022/03/22</a:t>
            </a:fld>
            <a:endParaRPr lang="en-ZA"/>
          </a:p>
        </p:txBody>
      </p:sp>
      <p:sp>
        <p:nvSpPr>
          <p:cNvPr id="3" name="Footer Placeholder 2">
            <a:extLst>
              <a:ext uri="{FF2B5EF4-FFF2-40B4-BE49-F238E27FC236}">
                <a16:creationId xmlns:a16="http://schemas.microsoft.com/office/drawing/2014/main" id="{5C58C9C2-7625-4AFE-9FC1-99F64C39E38C}"/>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80CA0D58-4C4C-45F5-AB66-846ED81CD229}"/>
              </a:ext>
            </a:extLst>
          </p:cNvPr>
          <p:cNvSpPr>
            <a:spLocks noGrp="1"/>
          </p:cNvSpPr>
          <p:nvPr>
            <p:ph type="sldNum" sz="quarter" idx="12"/>
          </p:nvPr>
        </p:nvSpPr>
        <p:spPr/>
        <p:txBody>
          <a:bodyPr/>
          <a:lstStyle/>
          <a:p>
            <a:fld id="{DDDF0605-DE1F-4A12-B3AE-A072CE63C43E}" type="slidenum">
              <a:rPr lang="en-ZA" smtClean="0"/>
              <a:t>‹#›</a:t>
            </a:fld>
            <a:endParaRPr lang="en-ZA"/>
          </a:p>
        </p:txBody>
      </p:sp>
    </p:spTree>
    <p:extLst>
      <p:ext uri="{BB962C8B-B14F-4D97-AF65-F5344CB8AC3E}">
        <p14:creationId xmlns:p14="http://schemas.microsoft.com/office/powerpoint/2010/main" val="2249325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D3533-20DB-4297-BAB0-ABDF158185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E50BA3B2-4374-455A-B446-CE49A8F0C5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AA7CABF0-48AD-4E5F-927D-D72D26A5D0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F8EB1B-7A40-4BF8-81C9-522B3D73F44F}"/>
              </a:ext>
            </a:extLst>
          </p:cNvPr>
          <p:cNvSpPr>
            <a:spLocks noGrp="1"/>
          </p:cNvSpPr>
          <p:nvPr>
            <p:ph type="dt" sz="half" idx="10"/>
          </p:nvPr>
        </p:nvSpPr>
        <p:spPr/>
        <p:txBody>
          <a:bodyPr/>
          <a:lstStyle/>
          <a:p>
            <a:fld id="{33375F33-3047-41E3-B835-50BDDEB9D1F9}" type="datetimeFigureOut">
              <a:rPr lang="en-ZA" smtClean="0"/>
              <a:t>2022/03/22</a:t>
            </a:fld>
            <a:endParaRPr lang="en-ZA"/>
          </a:p>
        </p:txBody>
      </p:sp>
      <p:sp>
        <p:nvSpPr>
          <p:cNvPr id="6" name="Footer Placeholder 5">
            <a:extLst>
              <a:ext uri="{FF2B5EF4-FFF2-40B4-BE49-F238E27FC236}">
                <a16:creationId xmlns:a16="http://schemas.microsoft.com/office/drawing/2014/main" id="{6997865C-C902-4F8D-96F2-D9BB803E23CE}"/>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EEB45E55-FDE7-4158-96F2-9C3C5B2DE69E}"/>
              </a:ext>
            </a:extLst>
          </p:cNvPr>
          <p:cNvSpPr>
            <a:spLocks noGrp="1"/>
          </p:cNvSpPr>
          <p:nvPr>
            <p:ph type="sldNum" sz="quarter" idx="12"/>
          </p:nvPr>
        </p:nvSpPr>
        <p:spPr/>
        <p:txBody>
          <a:bodyPr/>
          <a:lstStyle/>
          <a:p>
            <a:fld id="{DDDF0605-DE1F-4A12-B3AE-A072CE63C43E}" type="slidenum">
              <a:rPr lang="en-ZA" smtClean="0"/>
              <a:t>‹#›</a:t>
            </a:fld>
            <a:endParaRPr lang="en-ZA"/>
          </a:p>
        </p:txBody>
      </p:sp>
    </p:spTree>
    <p:extLst>
      <p:ext uri="{BB962C8B-B14F-4D97-AF65-F5344CB8AC3E}">
        <p14:creationId xmlns:p14="http://schemas.microsoft.com/office/powerpoint/2010/main" val="3096533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C9620-3D03-484E-A213-C3DF1F4975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12E1F888-9D69-42BB-80E2-A6659B4565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9D73CFF0-C091-4B72-B966-669C64D1D2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8DB6FA-EA00-4719-91F4-7CFE26FC8CA2}"/>
              </a:ext>
            </a:extLst>
          </p:cNvPr>
          <p:cNvSpPr>
            <a:spLocks noGrp="1"/>
          </p:cNvSpPr>
          <p:nvPr>
            <p:ph type="dt" sz="half" idx="10"/>
          </p:nvPr>
        </p:nvSpPr>
        <p:spPr/>
        <p:txBody>
          <a:bodyPr/>
          <a:lstStyle/>
          <a:p>
            <a:fld id="{33375F33-3047-41E3-B835-50BDDEB9D1F9}" type="datetimeFigureOut">
              <a:rPr lang="en-ZA" smtClean="0"/>
              <a:t>2022/03/22</a:t>
            </a:fld>
            <a:endParaRPr lang="en-ZA"/>
          </a:p>
        </p:txBody>
      </p:sp>
      <p:sp>
        <p:nvSpPr>
          <p:cNvPr id="6" name="Footer Placeholder 5">
            <a:extLst>
              <a:ext uri="{FF2B5EF4-FFF2-40B4-BE49-F238E27FC236}">
                <a16:creationId xmlns:a16="http://schemas.microsoft.com/office/drawing/2014/main" id="{61E10041-9C8C-4AB5-B34A-399647520371}"/>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56AD1130-50C4-4932-B73F-F61F7824E7D2}"/>
              </a:ext>
            </a:extLst>
          </p:cNvPr>
          <p:cNvSpPr>
            <a:spLocks noGrp="1"/>
          </p:cNvSpPr>
          <p:nvPr>
            <p:ph type="sldNum" sz="quarter" idx="12"/>
          </p:nvPr>
        </p:nvSpPr>
        <p:spPr/>
        <p:txBody>
          <a:bodyPr/>
          <a:lstStyle/>
          <a:p>
            <a:fld id="{DDDF0605-DE1F-4A12-B3AE-A072CE63C43E}" type="slidenum">
              <a:rPr lang="en-ZA" smtClean="0"/>
              <a:t>‹#›</a:t>
            </a:fld>
            <a:endParaRPr lang="en-ZA"/>
          </a:p>
        </p:txBody>
      </p:sp>
    </p:spTree>
    <p:extLst>
      <p:ext uri="{BB962C8B-B14F-4D97-AF65-F5344CB8AC3E}">
        <p14:creationId xmlns:p14="http://schemas.microsoft.com/office/powerpoint/2010/main" val="1720837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2.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CA806C-032A-44B0-A894-D3D6E894E1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CE1395C5-E224-4BC7-94E4-18A94B1D0C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04914B7-A6EA-4075-BF5D-51DCF46462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375F33-3047-41E3-B835-50BDDEB9D1F9}" type="datetimeFigureOut">
              <a:rPr lang="en-ZA" smtClean="0"/>
              <a:t>2022/03/22</a:t>
            </a:fld>
            <a:endParaRPr lang="en-ZA"/>
          </a:p>
        </p:txBody>
      </p:sp>
      <p:sp>
        <p:nvSpPr>
          <p:cNvPr id="5" name="Footer Placeholder 4">
            <a:extLst>
              <a:ext uri="{FF2B5EF4-FFF2-40B4-BE49-F238E27FC236}">
                <a16:creationId xmlns:a16="http://schemas.microsoft.com/office/drawing/2014/main" id="{BE5C42BF-11B1-4009-98DF-AA5D34CEC8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4227CBF8-0451-4F74-8230-E09DC519C4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DF0605-DE1F-4A12-B3AE-A072CE63C43E}" type="slidenum">
              <a:rPr lang="en-ZA" smtClean="0"/>
              <a:t>‹#›</a:t>
            </a:fld>
            <a:endParaRPr lang="en-ZA"/>
          </a:p>
        </p:txBody>
      </p:sp>
    </p:spTree>
    <p:extLst>
      <p:ext uri="{BB962C8B-B14F-4D97-AF65-F5344CB8AC3E}">
        <p14:creationId xmlns:p14="http://schemas.microsoft.com/office/powerpoint/2010/main" val="39198315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E796E68-A37D-41CC-9218-0F0236895ABD}"/>
              </a:ext>
            </a:extLst>
          </p:cNvPr>
          <p:cNvSpPr>
            <a:spLocks noGrp="1" noChangeArrowheads="1"/>
          </p:cNvSpPr>
          <p:nvPr>
            <p:ph type="title"/>
          </p:nvPr>
        </p:nvSpPr>
        <p:spPr bwMode="auto">
          <a:xfrm>
            <a:off x="431800" y="404285"/>
            <a:ext cx="11328400" cy="79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F44F9986-E365-4534-A2CC-1FF5632BAB0A}"/>
              </a:ext>
            </a:extLst>
          </p:cNvPr>
          <p:cNvSpPr>
            <a:spLocks noGrp="1" noChangeArrowheads="1"/>
          </p:cNvSpPr>
          <p:nvPr>
            <p:ph type="body" idx="1"/>
          </p:nvPr>
        </p:nvSpPr>
        <p:spPr bwMode="auto">
          <a:xfrm>
            <a:off x="431801" y="1483785"/>
            <a:ext cx="11341100" cy="4641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pic>
        <p:nvPicPr>
          <p:cNvPr id="1028" name="Picture 6">
            <a:extLst>
              <a:ext uri="{FF2B5EF4-FFF2-40B4-BE49-F238E27FC236}">
                <a16:creationId xmlns:a16="http://schemas.microsoft.com/office/drawing/2014/main" id="{214C15BF-9907-4007-AD81-6DAACA69947E}"/>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0" y="6011333"/>
            <a:ext cx="12192000" cy="84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09140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Lst>
  <p:txStyles>
    <p:titleStyle>
      <a:lvl1pPr algn="l" rtl="0" eaLnBrk="0" fontAlgn="base" hangingPunct="0">
        <a:spcBef>
          <a:spcPct val="0"/>
        </a:spcBef>
        <a:spcAft>
          <a:spcPct val="0"/>
        </a:spcAft>
        <a:defRPr sz="5333">
          <a:solidFill>
            <a:srgbClr val="001027"/>
          </a:solidFill>
          <a:latin typeface="Avenir Medium"/>
          <a:ea typeface="ＭＳ Ｐゴシック" charset="0"/>
          <a:cs typeface="+mj-cs"/>
        </a:defRPr>
      </a:lvl1pPr>
      <a:lvl2pPr algn="l" rtl="0" eaLnBrk="0" fontAlgn="base" hangingPunct="0">
        <a:spcBef>
          <a:spcPct val="0"/>
        </a:spcBef>
        <a:spcAft>
          <a:spcPct val="0"/>
        </a:spcAft>
        <a:defRPr sz="5333">
          <a:solidFill>
            <a:srgbClr val="001027"/>
          </a:solidFill>
          <a:latin typeface="Avenir Medium" charset="0"/>
          <a:ea typeface="ＭＳ Ｐゴシック" charset="0"/>
        </a:defRPr>
      </a:lvl2pPr>
      <a:lvl3pPr algn="l" rtl="0" eaLnBrk="0" fontAlgn="base" hangingPunct="0">
        <a:spcBef>
          <a:spcPct val="0"/>
        </a:spcBef>
        <a:spcAft>
          <a:spcPct val="0"/>
        </a:spcAft>
        <a:defRPr sz="5333">
          <a:solidFill>
            <a:srgbClr val="001027"/>
          </a:solidFill>
          <a:latin typeface="Avenir Medium" charset="0"/>
          <a:ea typeface="ＭＳ Ｐゴシック" charset="0"/>
        </a:defRPr>
      </a:lvl3pPr>
      <a:lvl4pPr algn="l" rtl="0" eaLnBrk="0" fontAlgn="base" hangingPunct="0">
        <a:spcBef>
          <a:spcPct val="0"/>
        </a:spcBef>
        <a:spcAft>
          <a:spcPct val="0"/>
        </a:spcAft>
        <a:defRPr sz="5333">
          <a:solidFill>
            <a:srgbClr val="001027"/>
          </a:solidFill>
          <a:latin typeface="Avenir Medium" charset="0"/>
          <a:ea typeface="ＭＳ Ｐゴシック" charset="0"/>
        </a:defRPr>
      </a:lvl4pPr>
      <a:lvl5pPr algn="l" rtl="0" eaLnBrk="0" fontAlgn="base" hangingPunct="0">
        <a:spcBef>
          <a:spcPct val="0"/>
        </a:spcBef>
        <a:spcAft>
          <a:spcPct val="0"/>
        </a:spcAft>
        <a:defRPr sz="5333">
          <a:solidFill>
            <a:srgbClr val="001027"/>
          </a:solidFill>
          <a:latin typeface="Avenir Medium" charset="0"/>
          <a:ea typeface="ＭＳ Ｐゴシック" charset="0"/>
        </a:defRPr>
      </a:lvl5pPr>
      <a:lvl6pPr marL="609585" algn="l" rtl="0" fontAlgn="base">
        <a:spcBef>
          <a:spcPct val="0"/>
        </a:spcBef>
        <a:spcAft>
          <a:spcPct val="0"/>
        </a:spcAft>
        <a:defRPr sz="4267" b="1">
          <a:solidFill>
            <a:schemeClr val="bg1"/>
          </a:solidFill>
          <a:latin typeface="Arial" charset="0"/>
        </a:defRPr>
      </a:lvl6pPr>
      <a:lvl7pPr marL="1219170" algn="l" rtl="0" fontAlgn="base">
        <a:spcBef>
          <a:spcPct val="0"/>
        </a:spcBef>
        <a:spcAft>
          <a:spcPct val="0"/>
        </a:spcAft>
        <a:defRPr sz="4267" b="1">
          <a:solidFill>
            <a:schemeClr val="bg1"/>
          </a:solidFill>
          <a:latin typeface="Arial" charset="0"/>
        </a:defRPr>
      </a:lvl7pPr>
      <a:lvl8pPr marL="1828754" algn="l" rtl="0" fontAlgn="base">
        <a:spcBef>
          <a:spcPct val="0"/>
        </a:spcBef>
        <a:spcAft>
          <a:spcPct val="0"/>
        </a:spcAft>
        <a:defRPr sz="4267" b="1">
          <a:solidFill>
            <a:schemeClr val="bg1"/>
          </a:solidFill>
          <a:latin typeface="Arial" charset="0"/>
        </a:defRPr>
      </a:lvl8pPr>
      <a:lvl9pPr marL="2438339" algn="l" rtl="0" fontAlgn="base">
        <a:spcBef>
          <a:spcPct val="0"/>
        </a:spcBef>
        <a:spcAft>
          <a:spcPct val="0"/>
        </a:spcAft>
        <a:defRPr sz="4267" b="1">
          <a:solidFill>
            <a:schemeClr val="bg1"/>
          </a:solidFill>
          <a:latin typeface="Arial" charset="0"/>
        </a:defRPr>
      </a:lvl9pPr>
    </p:titleStyle>
    <p:bodyStyle>
      <a:lvl1pPr marL="230712" indent="-230712" algn="l" rtl="0" eaLnBrk="0" fontAlgn="base" hangingPunct="0">
        <a:spcBef>
          <a:spcPct val="20000"/>
        </a:spcBef>
        <a:spcAft>
          <a:spcPct val="0"/>
        </a:spcAft>
        <a:buClr>
          <a:srgbClr val="FEC000"/>
        </a:buClr>
        <a:buSzPct val="75000"/>
        <a:buFont typeface="Wingdings" panose="05000000000000000000" pitchFamily="2" charset="2"/>
        <a:buChar char="§"/>
        <a:defRPr sz="2667">
          <a:solidFill>
            <a:schemeClr val="tx1"/>
          </a:solidFill>
          <a:latin typeface="Avenir Book"/>
          <a:ea typeface="ＭＳ Ｐゴシック" charset="0"/>
          <a:cs typeface="+mn-cs"/>
        </a:defRPr>
      </a:lvl1pPr>
      <a:lvl2pPr marL="463539" indent="-230712" algn="l" rtl="0" eaLnBrk="0" fontAlgn="base" hangingPunct="0">
        <a:spcBef>
          <a:spcPct val="20000"/>
        </a:spcBef>
        <a:spcAft>
          <a:spcPct val="0"/>
        </a:spcAft>
        <a:buClr>
          <a:srgbClr val="FEC000"/>
        </a:buClr>
        <a:buSzPct val="75000"/>
        <a:buChar char="•"/>
        <a:defRPr sz="2667">
          <a:solidFill>
            <a:schemeClr val="tx1"/>
          </a:solidFill>
          <a:latin typeface="Avenir Book"/>
          <a:ea typeface="ＭＳ Ｐゴシック" charset="0"/>
        </a:defRPr>
      </a:lvl2pPr>
      <a:lvl3pPr marL="730232" indent="-264577" algn="l" rtl="0" eaLnBrk="0" fontAlgn="base" hangingPunct="0">
        <a:spcBef>
          <a:spcPct val="20000"/>
        </a:spcBef>
        <a:spcAft>
          <a:spcPct val="0"/>
        </a:spcAft>
        <a:buClr>
          <a:srgbClr val="FEC000"/>
        </a:buClr>
        <a:buSzPct val="75000"/>
        <a:buFont typeface="Arial" panose="020B0604020202020204" pitchFamily="34" charset="0"/>
        <a:buChar char="-"/>
        <a:defRPr sz="2667">
          <a:solidFill>
            <a:schemeClr val="tx1"/>
          </a:solidFill>
          <a:latin typeface="Avenir Book"/>
          <a:ea typeface="ＭＳ Ｐゴシック" charset="0"/>
        </a:defRPr>
      </a:lvl3pPr>
      <a:lvl4pPr marL="2133547" indent="-304792" algn="l" rtl="0" eaLnBrk="0" fontAlgn="base" hangingPunct="0">
        <a:spcBef>
          <a:spcPct val="20000"/>
        </a:spcBef>
        <a:spcAft>
          <a:spcPct val="0"/>
        </a:spcAft>
        <a:buClr>
          <a:srgbClr val="003057"/>
        </a:buClr>
        <a:buFont typeface="Wingdings" panose="05000000000000000000" pitchFamily="2" charset="2"/>
        <a:buChar char="§"/>
        <a:defRPr sz="3200">
          <a:solidFill>
            <a:schemeClr val="tx1"/>
          </a:solidFill>
          <a:latin typeface="+mn-lt"/>
          <a:ea typeface="ＭＳ Ｐゴシック" charset="0"/>
        </a:defRPr>
      </a:lvl4pPr>
      <a:lvl5pPr marL="2743131" indent="-304792" algn="l" rtl="0" eaLnBrk="0" fontAlgn="base" hangingPunct="0">
        <a:spcBef>
          <a:spcPct val="20000"/>
        </a:spcBef>
        <a:spcAft>
          <a:spcPct val="0"/>
        </a:spcAft>
        <a:buClr>
          <a:srgbClr val="003057"/>
        </a:buClr>
        <a:buFont typeface="Wingdings" panose="05000000000000000000" pitchFamily="2" charset="2"/>
        <a:buChar char="§"/>
        <a:defRPr sz="3200">
          <a:solidFill>
            <a:schemeClr val="tx1"/>
          </a:solidFill>
          <a:latin typeface="+mn-lt"/>
          <a:ea typeface="ＭＳ Ｐゴシック" charset="0"/>
        </a:defRPr>
      </a:lvl5pPr>
      <a:lvl6pPr marL="3352716" indent="-304792" algn="l" rtl="0" fontAlgn="base">
        <a:spcBef>
          <a:spcPct val="20000"/>
        </a:spcBef>
        <a:spcAft>
          <a:spcPct val="0"/>
        </a:spcAft>
        <a:buClr>
          <a:srgbClr val="003057"/>
        </a:buClr>
        <a:buFont typeface="Wingdings" pitchFamily="2" charset="2"/>
        <a:buChar char="§"/>
        <a:defRPr sz="3200">
          <a:solidFill>
            <a:schemeClr val="tx1"/>
          </a:solidFill>
          <a:latin typeface="+mn-lt"/>
        </a:defRPr>
      </a:lvl6pPr>
      <a:lvl7pPr marL="3962301" indent="-304792" algn="l" rtl="0" fontAlgn="base">
        <a:spcBef>
          <a:spcPct val="20000"/>
        </a:spcBef>
        <a:spcAft>
          <a:spcPct val="0"/>
        </a:spcAft>
        <a:buClr>
          <a:srgbClr val="003057"/>
        </a:buClr>
        <a:buFont typeface="Wingdings" pitchFamily="2" charset="2"/>
        <a:buChar char="§"/>
        <a:defRPr sz="3200">
          <a:solidFill>
            <a:schemeClr val="tx1"/>
          </a:solidFill>
          <a:latin typeface="+mn-lt"/>
        </a:defRPr>
      </a:lvl7pPr>
      <a:lvl8pPr marL="4571886" indent="-304792" algn="l" rtl="0" fontAlgn="base">
        <a:spcBef>
          <a:spcPct val="20000"/>
        </a:spcBef>
        <a:spcAft>
          <a:spcPct val="0"/>
        </a:spcAft>
        <a:buClr>
          <a:srgbClr val="003057"/>
        </a:buClr>
        <a:buFont typeface="Wingdings" pitchFamily="2" charset="2"/>
        <a:buChar char="§"/>
        <a:defRPr sz="3200">
          <a:solidFill>
            <a:schemeClr val="tx1"/>
          </a:solidFill>
          <a:latin typeface="+mn-lt"/>
        </a:defRPr>
      </a:lvl8pPr>
      <a:lvl9pPr marL="5181470" indent="-304792" algn="l" rtl="0" fontAlgn="base">
        <a:spcBef>
          <a:spcPct val="20000"/>
        </a:spcBef>
        <a:spcAft>
          <a:spcPct val="0"/>
        </a:spcAft>
        <a:buClr>
          <a:srgbClr val="003057"/>
        </a:buClr>
        <a:buFont typeface="Wingdings" pitchFamily="2" charset="2"/>
        <a:buChar char="§"/>
        <a:defRPr sz="3200">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bachelorprint.eu/thesis/thesis-statement/thesis-statement-examples/" TargetMode="Externa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examples.yourdictionary.com/conclusion-examples.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a:extLst>
              <a:ext uri="{FF2B5EF4-FFF2-40B4-BE49-F238E27FC236}">
                <a16:creationId xmlns:a16="http://schemas.microsoft.com/office/drawing/2014/main" id="{4E49ABFF-840C-4DC7-AA6A-914FF4365C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11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1">
            <a:extLst>
              <a:ext uri="{FF2B5EF4-FFF2-40B4-BE49-F238E27FC236}">
                <a16:creationId xmlns:a16="http://schemas.microsoft.com/office/drawing/2014/main" id="{26AA2D31-3CF5-4120-9007-962DF52891B2}"/>
              </a:ext>
            </a:extLst>
          </p:cNvPr>
          <p:cNvSpPr>
            <a:spLocks noGrp="1"/>
          </p:cNvSpPr>
          <p:nvPr>
            <p:ph type="title"/>
          </p:nvPr>
        </p:nvSpPr>
        <p:spPr>
          <a:xfrm>
            <a:off x="191344" y="5125915"/>
            <a:ext cx="11809312" cy="1732085"/>
          </a:xfrm>
        </p:spPr>
        <p:txBody>
          <a:bodyPr>
            <a:normAutofit fontScale="90000"/>
          </a:bodyPr>
          <a:lstStyle/>
          <a:p>
            <a:r>
              <a:rPr lang="en-ZA" altLang="en-US" dirty="0">
                <a:latin typeface="Calibri" panose="020F0502020204030204" pitchFamily="34" charset="0"/>
              </a:rPr>
              <a:t>ACADEMIC WRITING AND LITERACY: HOW TO </a:t>
            </a:r>
            <a:r>
              <a:rPr lang="en-ZA" altLang="en-US">
                <a:latin typeface="Calibri" panose="020F0502020204030204" pitchFamily="34" charset="0"/>
              </a:rPr>
              <a:t>APPROACH ASSIGNEMENT TOPICS</a:t>
            </a:r>
            <a:br>
              <a:rPr lang="en-ZA" altLang="en-US" dirty="0">
                <a:latin typeface="Calibri" panose="020F0502020204030204" pitchFamily="34" charset="0"/>
              </a:rPr>
            </a:br>
            <a:r>
              <a:rPr lang="en-ZA" altLang="en-US" dirty="0">
                <a:latin typeface="Calibri" panose="020F0502020204030204" pitchFamily="34" charset="0"/>
              </a:rPr>
              <a:t>BY </a:t>
            </a:r>
            <a:br>
              <a:rPr lang="en-ZA" altLang="en-US" dirty="0">
                <a:latin typeface="Calibri" panose="020F0502020204030204" pitchFamily="34" charset="0"/>
              </a:rPr>
            </a:br>
            <a:r>
              <a:rPr lang="en-ZA" altLang="en-US" dirty="0">
                <a:latin typeface="Calibri" panose="020F0502020204030204" pitchFamily="34" charset="0"/>
              </a:rPr>
              <a:t>MR S SIRAYI (ACADEMIC ADVISOR AND LECTURER)</a:t>
            </a:r>
            <a:endParaRPr lang="en-ZA" altLang="en-US" dirty="0">
              <a:ea typeface="ＭＳ Ｐゴシック" panose="020B0600070205080204"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295FB-42B3-4728-8937-90B4B78FE845}"/>
              </a:ext>
            </a:extLst>
          </p:cNvPr>
          <p:cNvSpPr>
            <a:spLocks noGrp="1"/>
          </p:cNvSpPr>
          <p:nvPr>
            <p:ph type="title"/>
          </p:nvPr>
        </p:nvSpPr>
        <p:spPr>
          <a:xfrm>
            <a:off x="200466" y="105507"/>
            <a:ext cx="10913849" cy="615461"/>
          </a:xfrm>
        </p:spPr>
        <p:txBody>
          <a:bodyPr>
            <a:noAutofit/>
          </a:bodyPr>
          <a:lstStyle/>
          <a:p>
            <a:pPr algn="ctr"/>
            <a:r>
              <a:rPr lang="en-US" sz="4800" b="1" dirty="0"/>
              <a:t>4. Keeping a record of bibliographical info</a:t>
            </a:r>
            <a:endParaRPr lang="en-ZA" sz="4800" b="1" dirty="0"/>
          </a:p>
        </p:txBody>
      </p:sp>
      <p:sp>
        <p:nvSpPr>
          <p:cNvPr id="3" name="Content Placeholder 2">
            <a:extLst>
              <a:ext uri="{FF2B5EF4-FFF2-40B4-BE49-F238E27FC236}">
                <a16:creationId xmlns:a16="http://schemas.microsoft.com/office/drawing/2014/main" id="{D48F2B68-BD7E-4709-A1C9-1697E6871B85}"/>
              </a:ext>
            </a:extLst>
          </p:cNvPr>
          <p:cNvSpPr>
            <a:spLocks noGrp="1"/>
          </p:cNvSpPr>
          <p:nvPr>
            <p:ph idx="1"/>
          </p:nvPr>
        </p:nvSpPr>
        <p:spPr>
          <a:xfrm>
            <a:off x="200466" y="1134209"/>
            <a:ext cx="11549742" cy="5081954"/>
          </a:xfrm>
        </p:spPr>
        <p:txBody>
          <a:bodyPr>
            <a:normAutofit lnSpcReduction="10000"/>
          </a:bodyPr>
          <a:lstStyle/>
          <a:p>
            <a:pPr>
              <a:buFont typeface="Wingdings" panose="05000000000000000000" pitchFamily="2" charset="2"/>
              <a:buChar char="§"/>
            </a:pPr>
            <a:r>
              <a:rPr lang="en-ZA" sz="2000" dirty="0"/>
              <a:t>A </a:t>
            </a:r>
            <a:r>
              <a:rPr lang="en-ZA" sz="2000" b="1" dirty="0"/>
              <a:t>filing-card system </a:t>
            </a:r>
            <a:r>
              <a:rPr lang="en-ZA" sz="2000" dirty="0"/>
              <a:t>is a very useful system to keep record of your bibliographical information</a:t>
            </a:r>
          </a:p>
          <a:p>
            <a:pPr>
              <a:buFont typeface="Wingdings" panose="05000000000000000000" pitchFamily="2" charset="2"/>
              <a:buChar char="§"/>
            </a:pPr>
            <a:r>
              <a:rPr lang="en-ZA" sz="2000" b="1" dirty="0"/>
              <a:t>Bibliographical information </a:t>
            </a:r>
            <a:r>
              <a:rPr lang="en-ZA" sz="2000" dirty="0"/>
              <a:t>could be written onto:</a:t>
            </a:r>
          </a:p>
          <a:p>
            <a:r>
              <a:rPr lang="en-ZA" sz="2000" dirty="0"/>
              <a:t> cards  </a:t>
            </a:r>
          </a:p>
          <a:p>
            <a:r>
              <a:rPr lang="en-ZA" sz="2000" dirty="0"/>
              <a:t>sticky notes</a:t>
            </a:r>
          </a:p>
          <a:p>
            <a:r>
              <a:rPr lang="en-ZA" sz="2000" dirty="0"/>
              <a:t>Filed in your computer</a:t>
            </a:r>
          </a:p>
          <a:p>
            <a:pPr marL="0" indent="0">
              <a:buNone/>
            </a:pPr>
            <a:endParaRPr lang="en-ZA" sz="2000" dirty="0"/>
          </a:p>
          <a:p>
            <a:pPr>
              <a:buFont typeface="Wingdings" panose="05000000000000000000" pitchFamily="2" charset="2"/>
              <a:buChar char="§"/>
            </a:pPr>
            <a:r>
              <a:rPr lang="en-ZA" sz="2000" b="1" dirty="0"/>
              <a:t>Consider the following example for five pieces of information for each resource material:</a:t>
            </a:r>
          </a:p>
          <a:p>
            <a:r>
              <a:rPr lang="en-ZA" sz="2000" dirty="0"/>
              <a:t>Author’s surname and initials</a:t>
            </a:r>
          </a:p>
          <a:p>
            <a:r>
              <a:rPr lang="en-ZA" sz="2000" dirty="0"/>
              <a:t>Date</a:t>
            </a:r>
          </a:p>
          <a:p>
            <a:r>
              <a:rPr lang="en-ZA" sz="2000" dirty="0"/>
              <a:t>Title of book or article</a:t>
            </a:r>
          </a:p>
          <a:p>
            <a:r>
              <a:rPr lang="en-ZA" sz="2000" dirty="0"/>
              <a:t>City/place/journal where published</a:t>
            </a:r>
          </a:p>
          <a:p>
            <a:r>
              <a:rPr lang="en-ZA" sz="2000" dirty="0"/>
              <a:t>Publisher or website</a:t>
            </a:r>
          </a:p>
          <a:p>
            <a:r>
              <a:rPr lang="en-ZA" sz="2000" dirty="0"/>
              <a:t>Page numbers</a:t>
            </a:r>
          </a:p>
          <a:p>
            <a:endParaRPr lang="en-ZA" sz="2000" dirty="0"/>
          </a:p>
          <a:p>
            <a:pPr marL="0" indent="0">
              <a:buNone/>
            </a:pPr>
            <a:endParaRPr lang="en-ZA" sz="2000" dirty="0"/>
          </a:p>
        </p:txBody>
      </p:sp>
      <p:pic>
        <p:nvPicPr>
          <p:cNvPr id="5" name="Picture 4">
            <a:extLst>
              <a:ext uri="{FF2B5EF4-FFF2-40B4-BE49-F238E27FC236}">
                <a16:creationId xmlns:a16="http://schemas.microsoft.com/office/drawing/2014/main" id="{E321F109-9F7F-4EFE-B9E7-E215B5B16B40}"/>
              </a:ext>
            </a:extLst>
          </p:cNvPr>
          <p:cNvPicPr>
            <a:picLocks noChangeAspect="1"/>
          </p:cNvPicPr>
          <p:nvPr/>
        </p:nvPicPr>
        <p:blipFill>
          <a:blip r:embed="rId3"/>
          <a:stretch>
            <a:fillRect/>
          </a:stretch>
        </p:blipFill>
        <p:spPr>
          <a:xfrm>
            <a:off x="63777" y="5987142"/>
            <a:ext cx="12128223" cy="892629"/>
          </a:xfrm>
          <a:prstGeom prst="rect">
            <a:avLst/>
          </a:prstGeom>
        </p:spPr>
      </p:pic>
    </p:spTree>
    <p:extLst>
      <p:ext uri="{BB962C8B-B14F-4D97-AF65-F5344CB8AC3E}">
        <p14:creationId xmlns:p14="http://schemas.microsoft.com/office/powerpoint/2010/main" val="1920428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295FB-42B3-4728-8937-90B4B78FE845}"/>
              </a:ext>
            </a:extLst>
          </p:cNvPr>
          <p:cNvSpPr>
            <a:spLocks noGrp="1"/>
          </p:cNvSpPr>
          <p:nvPr>
            <p:ph type="title"/>
          </p:nvPr>
        </p:nvSpPr>
        <p:spPr>
          <a:xfrm>
            <a:off x="200466" y="105507"/>
            <a:ext cx="10913849" cy="615461"/>
          </a:xfrm>
        </p:spPr>
        <p:txBody>
          <a:bodyPr>
            <a:noAutofit/>
          </a:bodyPr>
          <a:lstStyle/>
          <a:p>
            <a:pPr algn="ctr"/>
            <a:r>
              <a:rPr lang="en-US" sz="4800" b="1" dirty="0"/>
              <a:t>5. Draw up a mind-map</a:t>
            </a:r>
            <a:endParaRPr lang="en-ZA" sz="4800" b="1" dirty="0"/>
          </a:p>
        </p:txBody>
      </p:sp>
      <p:sp>
        <p:nvSpPr>
          <p:cNvPr id="3" name="Content Placeholder 2">
            <a:extLst>
              <a:ext uri="{FF2B5EF4-FFF2-40B4-BE49-F238E27FC236}">
                <a16:creationId xmlns:a16="http://schemas.microsoft.com/office/drawing/2014/main" id="{D48F2B68-BD7E-4709-A1C9-1697E6871B85}"/>
              </a:ext>
            </a:extLst>
          </p:cNvPr>
          <p:cNvSpPr>
            <a:spLocks noGrp="1"/>
          </p:cNvSpPr>
          <p:nvPr>
            <p:ph idx="1"/>
          </p:nvPr>
        </p:nvSpPr>
        <p:spPr>
          <a:xfrm>
            <a:off x="200466" y="1134209"/>
            <a:ext cx="11549742" cy="5081954"/>
          </a:xfrm>
        </p:spPr>
        <p:txBody>
          <a:bodyPr>
            <a:normAutofit/>
          </a:bodyPr>
          <a:lstStyle/>
          <a:p>
            <a:pPr>
              <a:buFont typeface="Wingdings" panose="05000000000000000000" pitchFamily="2" charset="2"/>
              <a:buChar char="§"/>
            </a:pPr>
            <a:r>
              <a:rPr lang="en-ZA" sz="2000" dirty="0"/>
              <a:t>Once you have your information, you can organise it using mind-maps or tables</a:t>
            </a:r>
          </a:p>
          <a:p>
            <a:pPr>
              <a:buFont typeface="Wingdings" panose="05000000000000000000" pitchFamily="2" charset="2"/>
              <a:buChar char="§"/>
            </a:pPr>
            <a:r>
              <a:rPr lang="en-ZA" sz="2000" b="1" dirty="0"/>
              <a:t>Usefulness of mind-maps:</a:t>
            </a:r>
          </a:p>
          <a:p>
            <a:r>
              <a:rPr lang="en-ZA" sz="2000" dirty="0"/>
              <a:t>To organise material visually</a:t>
            </a:r>
          </a:p>
          <a:p>
            <a:r>
              <a:rPr lang="en-ZA" sz="2000" dirty="0"/>
              <a:t>To organise many related ideas in such a way as to see how they all fit together</a:t>
            </a:r>
          </a:p>
          <a:p>
            <a:r>
              <a:rPr lang="en-ZA" sz="2000" dirty="0"/>
              <a:t>To introduce a topic and then use branches to create smaller and smaller divisions</a:t>
            </a:r>
          </a:p>
          <a:p>
            <a:pPr>
              <a:buFont typeface="Wingdings" panose="05000000000000000000" pitchFamily="2" charset="2"/>
              <a:buChar char="§"/>
            </a:pPr>
            <a:r>
              <a:rPr lang="en-ZA" sz="2000" b="1" dirty="0"/>
              <a:t>Consider the following example:</a:t>
            </a:r>
          </a:p>
          <a:p>
            <a:endParaRPr lang="en-ZA" sz="2000" dirty="0"/>
          </a:p>
          <a:p>
            <a:pPr marL="0" indent="0">
              <a:buNone/>
            </a:pPr>
            <a:endParaRPr lang="en-ZA" sz="2000" dirty="0"/>
          </a:p>
        </p:txBody>
      </p:sp>
      <p:pic>
        <p:nvPicPr>
          <p:cNvPr id="5" name="Picture 4">
            <a:extLst>
              <a:ext uri="{FF2B5EF4-FFF2-40B4-BE49-F238E27FC236}">
                <a16:creationId xmlns:a16="http://schemas.microsoft.com/office/drawing/2014/main" id="{E321F109-9F7F-4EFE-B9E7-E215B5B16B40}"/>
              </a:ext>
            </a:extLst>
          </p:cNvPr>
          <p:cNvPicPr>
            <a:picLocks noChangeAspect="1"/>
          </p:cNvPicPr>
          <p:nvPr/>
        </p:nvPicPr>
        <p:blipFill>
          <a:blip r:embed="rId3"/>
          <a:stretch>
            <a:fillRect/>
          </a:stretch>
        </p:blipFill>
        <p:spPr>
          <a:xfrm>
            <a:off x="63777" y="5987142"/>
            <a:ext cx="12128223" cy="892629"/>
          </a:xfrm>
          <a:prstGeom prst="rect">
            <a:avLst/>
          </a:prstGeom>
        </p:spPr>
      </p:pic>
      <p:pic>
        <p:nvPicPr>
          <p:cNvPr id="4" name="Picture 3"/>
          <p:cNvPicPr>
            <a:picLocks noChangeAspect="1"/>
          </p:cNvPicPr>
          <p:nvPr/>
        </p:nvPicPr>
        <p:blipFill>
          <a:blip r:embed="rId4"/>
          <a:stretch>
            <a:fillRect/>
          </a:stretch>
        </p:blipFill>
        <p:spPr>
          <a:xfrm>
            <a:off x="200466" y="3541059"/>
            <a:ext cx="9266263" cy="2731153"/>
          </a:xfrm>
          <a:prstGeom prst="rect">
            <a:avLst/>
          </a:prstGeom>
        </p:spPr>
      </p:pic>
    </p:spTree>
    <p:extLst>
      <p:ext uri="{BB962C8B-B14F-4D97-AF65-F5344CB8AC3E}">
        <p14:creationId xmlns:p14="http://schemas.microsoft.com/office/powerpoint/2010/main" val="1553570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295FB-42B3-4728-8937-90B4B78FE845}"/>
              </a:ext>
            </a:extLst>
          </p:cNvPr>
          <p:cNvSpPr>
            <a:spLocks noGrp="1"/>
          </p:cNvSpPr>
          <p:nvPr>
            <p:ph type="title"/>
          </p:nvPr>
        </p:nvSpPr>
        <p:spPr>
          <a:xfrm>
            <a:off x="200466" y="105507"/>
            <a:ext cx="10913849" cy="615461"/>
          </a:xfrm>
        </p:spPr>
        <p:txBody>
          <a:bodyPr>
            <a:noAutofit/>
          </a:bodyPr>
          <a:lstStyle/>
          <a:p>
            <a:pPr algn="ctr"/>
            <a:r>
              <a:rPr lang="en-US" sz="4800" b="1" dirty="0"/>
              <a:t>6. Structuring your assignment</a:t>
            </a:r>
            <a:endParaRPr lang="en-ZA" sz="4800" b="1" dirty="0"/>
          </a:p>
        </p:txBody>
      </p:sp>
      <p:sp>
        <p:nvSpPr>
          <p:cNvPr id="3" name="Content Placeholder 2">
            <a:extLst>
              <a:ext uri="{FF2B5EF4-FFF2-40B4-BE49-F238E27FC236}">
                <a16:creationId xmlns:a16="http://schemas.microsoft.com/office/drawing/2014/main" id="{D48F2B68-BD7E-4709-A1C9-1697E6871B85}"/>
              </a:ext>
            </a:extLst>
          </p:cNvPr>
          <p:cNvSpPr>
            <a:spLocks noGrp="1"/>
          </p:cNvSpPr>
          <p:nvPr>
            <p:ph idx="1"/>
          </p:nvPr>
        </p:nvSpPr>
        <p:spPr>
          <a:xfrm>
            <a:off x="200466" y="1134209"/>
            <a:ext cx="11549742" cy="5081954"/>
          </a:xfrm>
        </p:spPr>
        <p:txBody>
          <a:bodyPr>
            <a:normAutofit/>
          </a:bodyPr>
          <a:lstStyle/>
          <a:p>
            <a:pPr>
              <a:buFont typeface="Wingdings" panose="05000000000000000000" pitchFamily="2" charset="2"/>
              <a:buChar char="§"/>
            </a:pPr>
            <a:r>
              <a:rPr lang="en-ZA" sz="2000" dirty="0"/>
              <a:t>Structuring an assignment means deciding exactly where to place the different kinds of information you have gathered from your reading (such as topics, arguments, opinions, and quotes)</a:t>
            </a:r>
          </a:p>
          <a:p>
            <a:pPr marL="0" indent="0">
              <a:buNone/>
            </a:pPr>
            <a:endParaRPr lang="en-ZA" sz="2000" dirty="0"/>
          </a:p>
          <a:p>
            <a:pPr>
              <a:buFont typeface="Wingdings" panose="05000000000000000000" pitchFamily="2" charset="2"/>
              <a:buChar char="§"/>
            </a:pPr>
            <a:r>
              <a:rPr lang="en-ZA" sz="2000" b="1" dirty="0"/>
              <a:t>Having a structure of an assignment helps you to know:</a:t>
            </a:r>
          </a:p>
          <a:p>
            <a:r>
              <a:rPr lang="en-ZA" sz="2000" dirty="0"/>
              <a:t>exactly what you are going to write before you start</a:t>
            </a:r>
          </a:p>
          <a:p>
            <a:r>
              <a:rPr lang="en-ZA" sz="2000" dirty="0"/>
              <a:t>what information is the most important </a:t>
            </a:r>
          </a:p>
          <a:p>
            <a:r>
              <a:rPr lang="en-ZA" sz="2000" dirty="0"/>
              <a:t>which pieces of information belong together </a:t>
            </a:r>
          </a:p>
          <a:p>
            <a:r>
              <a:rPr lang="en-ZA" sz="2000" dirty="0"/>
              <a:t>in what order issues should be addressed </a:t>
            </a:r>
          </a:p>
          <a:p>
            <a:r>
              <a:rPr lang="en-ZA" sz="2000" dirty="0"/>
              <a:t>how to begin and conclude your writing </a:t>
            </a:r>
          </a:p>
          <a:p>
            <a:pPr marL="0" indent="0">
              <a:buNone/>
            </a:pPr>
            <a:endParaRPr lang="en-ZA" sz="2000" dirty="0"/>
          </a:p>
        </p:txBody>
      </p:sp>
      <p:pic>
        <p:nvPicPr>
          <p:cNvPr id="5" name="Picture 4">
            <a:extLst>
              <a:ext uri="{FF2B5EF4-FFF2-40B4-BE49-F238E27FC236}">
                <a16:creationId xmlns:a16="http://schemas.microsoft.com/office/drawing/2014/main" id="{E321F109-9F7F-4EFE-B9E7-E215B5B16B40}"/>
              </a:ext>
            </a:extLst>
          </p:cNvPr>
          <p:cNvPicPr>
            <a:picLocks noChangeAspect="1"/>
          </p:cNvPicPr>
          <p:nvPr/>
        </p:nvPicPr>
        <p:blipFill>
          <a:blip r:embed="rId3"/>
          <a:stretch>
            <a:fillRect/>
          </a:stretch>
        </p:blipFill>
        <p:spPr>
          <a:xfrm>
            <a:off x="63777" y="5987142"/>
            <a:ext cx="12128223" cy="892629"/>
          </a:xfrm>
          <a:prstGeom prst="rect">
            <a:avLst/>
          </a:prstGeom>
        </p:spPr>
      </p:pic>
    </p:spTree>
    <p:extLst>
      <p:ext uri="{BB962C8B-B14F-4D97-AF65-F5344CB8AC3E}">
        <p14:creationId xmlns:p14="http://schemas.microsoft.com/office/powerpoint/2010/main" val="1091971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295FB-42B3-4728-8937-90B4B78FE845}"/>
              </a:ext>
            </a:extLst>
          </p:cNvPr>
          <p:cNvSpPr>
            <a:spLocks noGrp="1"/>
          </p:cNvSpPr>
          <p:nvPr>
            <p:ph type="title"/>
          </p:nvPr>
        </p:nvSpPr>
        <p:spPr>
          <a:xfrm>
            <a:off x="323559" y="162870"/>
            <a:ext cx="10913849" cy="615461"/>
          </a:xfrm>
        </p:spPr>
        <p:txBody>
          <a:bodyPr>
            <a:noAutofit/>
          </a:bodyPr>
          <a:lstStyle/>
          <a:p>
            <a:pPr algn="ctr"/>
            <a:r>
              <a:rPr lang="en-US" sz="3600" b="1" dirty="0"/>
              <a:t>6.1 Example of the structure of a research assignment</a:t>
            </a:r>
            <a:endParaRPr lang="en-ZA" sz="3600" b="1" dirty="0"/>
          </a:p>
        </p:txBody>
      </p:sp>
      <p:sp>
        <p:nvSpPr>
          <p:cNvPr id="3" name="Content Placeholder 2">
            <a:extLst>
              <a:ext uri="{FF2B5EF4-FFF2-40B4-BE49-F238E27FC236}">
                <a16:creationId xmlns:a16="http://schemas.microsoft.com/office/drawing/2014/main" id="{D48F2B68-BD7E-4709-A1C9-1697E6871B85}"/>
              </a:ext>
            </a:extLst>
          </p:cNvPr>
          <p:cNvSpPr>
            <a:spLocks noGrp="1"/>
          </p:cNvSpPr>
          <p:nvPr>
            <p:ph idx="1"/>
          </p:nvPr>
        </p:nvSpPr>
        <p:spPr>
          <a:xfrm>
            <a:off x="200466" y="778331"/>
            <a:ext cx="11549742" cy="5437832"/>
          </a:xfrm>
        </p:spPr>
        <p:txBody>
          <a:bodyPr>
            <a:normAutofit/>
          </a:bodyPr>
          <a:lstStyle/>
          <a:p>
            <a:pPr>
              <a:buFont typeface="Wingdings" panose="05000000000000000000" pitchFamily="2" charset="2"/>
              <a:buChar char="§"/>
            </a:pPr>
            <a:r>
              <a:rPr lang="en-ZA" sz="2000" dirty="0"/>
              <a:t>Here is the structure of a research assignment presented in the form of a mind map: </a:t>
            </a:r>
          </a:p>
          <a:p>
            <a:pPr marL="0" indent="0">
              <a:buNone/>
            </a:pPr>
            <a:endParaRPr lang="en-ZA" sz="2000" dirty="0"/>
          </a:p>
        </p:txBody>
      </p:sp>
      <p:pic>
        <p:nvPicPr>
          <p:cNvPr id="5" name="Picture 4">
            <a:extLst>
              <a:ext uri="{FF2B5EF4-FFF2-40B4-BE49-F238E27FC236}">
                <a16:creationId xmlns:a16="http://schemas.microsoft.com/office/drawing/2014/main" id="{E321F109-9F7F-4EFE-B9E7-E215B5B16B40}"/>
              </a:ext>
            </a:extLst>
          </p:cNvPr>
          <p:cNvPicPr>
            <a:picLocks noChangeAspect="1"/>
          </p:cNvPicPr>
          <p:nvPr/>
        </p:nvPicPr>
        <p:blipFill>
          <a:blip r:embed="rId3"/>
          <a:stretch>
            <a:fillRect/>
          </a:stretch>
        </p:blipFill>
        <p:spPr>
          <a:xfrm>
            <a:off x="63777" y="5987142"/>
            <a:ext cx="12128223" cy="892629"/>
          </a:xfrm>
          <a:prstGeom prst="rect">
            <a:avLst/>
          </a:prstGeom>
        </p:spPr>
      </p:pic>
      <p:pic>
        <p:nvPicPr>
          <p:cNvPr id="4" name="Picture 3"/>
          <p:cNvPicPr>
            <a:picLocks noChangeAspect="1"/>
          </p:cNvPicPr>
          <p:nvPr/>
        </p:nvPicPr>
        <p:blipFill>
          <a:blip r:embed="rId4"/>
          <a:stretch>
            <a:fillRect/>
          </a:stretch>
        </p:blipFill>
        <p:spPr>
          <a:xfrm>
            <a:off x="323560" y="1274885"/>
            <a:ext cx="8248940" cy="4941278"/>
          </a:xfrm>
          <a:prstGeom prst="rect">
            <a:avLst/>
          </a:prstGeom>
        </p:spPr>
      </p:pic>
    </p:spTree>
    <p:extLst>
      <p:ext uri="{BB962C8B-B14F-4D97-AF65-F5344CB8AC3E}">
        <p14:creationId xmlns:p14="http://schemas.microsoft.com/office/powerpoint/2010/main" val="1800872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295FB-42B3-4728-8937-90B4B78FE845}"/>
              </a:ext>
            </a:extLst>
          </p:cNvPr>
          <p:cNvSpPr>
            <a:spLocks noGrp="1"/>
          </p:cNvSpPr>
          <p:nvPr>
            <p:ph type="title"/>
          </p:nvPr>
        </p:nvSpPr>
        <p:spPr>
          <a:xfrm>
            <a:off x="323559" y="162870"/>
            <a:ext cx="10913849" cy="615461"/>
          </a:xfrm>
        </p:spPr>
        <p:txBody>
          <a:bodyPr>
            <a:noAutofit/>
          </a:bodyPr>
          <a:lstStyle/>
          <a:p>
            <a:pPr algn="ctr"/>
            <a:r>
              <a:rPr lang="en-US" sz="3600" b="1" dirty="0"/>
              <a:t>6.2 Develop a thesis or opinion statement</a:t>
            </a:r>
            <a:endParaRPr lang="en-ZA" sz="3600" b="1" dirty="0"/>
          </a:p>
        </p:txBody>
      </p:sp>
      <p:sp>
        <p:nvSpPr>
          <p:cNvPr id="3" name="Content Placeholder 2">
            <a:extLst>
              <a:ext uri="{FF2B5EF4-FFF2-40B4-BE49-F238E27FC236}">
                <a16:creationId xmlns:a16="http://schemas.microsoft.com/office/drawing/2014/main" id="{D48F2B68-BD7E-4709-A1C9-1697E6871B85}"/>
              </a:ext>
            </a:extLst>
          </p:cNvPr>
          <p:cNvSpPr>
            <a:spLocks noGrp="1"/>
          </p:cNvSpPr>
          <p:nvPr>
            <p:ph idx="1"/>
          </p:nvPr>
        </p:nvSpPr>
        <p:spPr>
          <a:xfrm>
            <a:off x="200466" y="778331"/>
            <a:ext cx="11549742" cy="5437832"/>
          </a:xfrm>
        </p:spPr>
        <p:txBody>
          <a:bodyPr>
            <a:normAutofit/>
          </a:bodyPr>
          <a:lstStyle/>
          <a:p>
            <a:pPr>
              <a:buFont typeface="Wingdings" panose="05000000000000000000" pitchFamily="2" charset="2"/>
              <a:buChar char="§"/>
            </a:pPr>
            <a:r>
              <a:rPr lang="en-ZA" sz="2000" dirty="0"/>
              <a:t>A </a:t>
            </a:r>
            <a:r>
              <a:rPr lang="en-ZA" sz="2000" b="1" dirty="0"/>
              <a:t>thesis statement</a:t>
            </a:r>
            <a:r>
              <a:rPr lang="en-ZA" sz="2000" dirty="0"/>
              <a:t> may be described as the main point that you wish to make in your assignment</a:t>
            </a:r>
          </a:p>
          <a:p>
            <a:pPr>
              <a:buFont typeface="Wingdings" panose="05000000000000000000" pitchFamily="2" charset="2"/>
              <a:buChar char="§"/>
            </a:pPr>
            <a:r>
              <a:rPr lang="en-ZA" sz="2000" dirty="0"/>
              <a:t>It is </a:t>
            </a:r>
            <a:r>
              <a:rPr lang="en-ZA" sz="2000" b="1" dirty="0"/>
              <a:t>the idea, opinion or point of view</a:t>
            </a:r>
            <a:r>
              <a:rPr lang="en-ZA" sz="2000" dirty="0"/>
              <a:t> that you aim to support through reasoning and evidence</a:t>
            </a:r>
          </a:p>
          <a:p>
            <a:pPr>
              <a:buFont typeface="Wingdings" panose="05000000000000000000" pitchFamily="2" charset="2"/>
              <a:buChar char="§"/>
            </a:pPr>
            <a:r>
              <a:rPr lang="en-ZA" sz="2000" dirty="0"/>
              <a:t>The thesis is usually stated clearly in the introduction</a:t>
            </a:r>
          </a:p>
          <a:p>
            <a:pPr>
              <a:buFont typeface="Wingdings" panose="05000000000000000000" pitchFamily="2" charset="2"/>
              <a:buChar char="§"/>
            </a:pPr>
            <a:endParaRPr lang="en-ZA" sz="2000" dirty="0"/>
          </a:p>
          <a:p>
            <a:pPr>
              <a:buFont typeface="Wingdings" panose="05000000000000000000" pitchFamily="2" charset="2"/>
              <a:buChar char="§"/>
            </a:pPr>
            <a:r>
              <a:rPr lang="en-ZA" sz="2000" b="1" dirty="0"/>
              <a:t>Your thesis should:</a:t>
            </a:r>
          </a:p>
          <a:p>
            <a:r>
              <a:rPr lang="en-ZA" sz="2000" dirty="0"/>
              <a:t>take the form of a </a:t>
            </a:r>
            <a:r>
              <a:rPr lang="en-ZA" sz="2000" b="1" dirty="0"/>
              <a:t>single overall claim</a:t>
            </a:r>
            <a:r>
              <a:rPr lang="en-ZA" sz="2000" dirty="0"/>
              <a:t> in no more than two sentences </a:t>
            </a:r>
          </a:p>
          <a:p>
            <a:r>
              <a:rPr lang="en-ZA" sz="2000" dirty="0"/>
              <a:t>show your reader exactly </a:t>
            </a:r>
            <a:r>
              <a:rPr lang="en-ZA" sz="2000" b="1" dirty="0"/>
              <a:t>where you stand</a:t>
            </a:r>
            <a:r>
              <a:rPr lang="en-ZA" sz="2000" dirty="0"/>
              <a:t> regarding an issue </a:t>
            </a:r>
          </a:p>
          <a:p>
            <a:r>
              <a:rPr lang="en-ZA" sz="2000" b="1" dirty="0"/>
              <a:t>not</a:t>
            </a:r>
            <a:r>
              <a:rPr lang="en-ZA" sz="2000" dirty="0"/>
              <a:t> take the </a:t>
            </a:r>
            <a:r>
              <a:rPr lang="en-ZA" sz="2000" b="1" dirty="0"/>
              <a:t>form of a question</a:t>
            </a:r>
            <a:r>
              <a:rPr lang="en-ZA" sz="2000" dirty="0"/>
              <a:t> </a:t>
            </a:r>
          </a:p>
        </p:txBody>
      </p:sp>
      <p:pic>
        <p:nvPicPr>
          <p:cNvPr id="5" name="Picture 4">
            <a:extLst>
              <a:ext uri="{FF2B5EF4-FFF2-40B4-BE49-F238E27FC236}">
                <a16:creationId xmlns:a16="http://schemas.microsoft.com/office/drawing/2014/main" id="{E321F109-9F7F-4EFE-B9E7-E215B5B16B40}"/>
              </a:ext>
            </a:extLst>
          </p:cNvPr>
          <p:cNvPicPr>
            <a:picLocks noChangeAspect="1"/>
          </p:cNvPicPr>
          <p:nvPr/>
        </p:nvPicPr>
        <p:blipFill>
          <a:blip r:embed="rId3"/>
          <a:stretch>
            <a:fillRect/>
          </a:stretch>
        </p:blipFill>
        <p:spPr>
          <a:xfrm>
            <a:off x="63777" y="5987142"/>
            <a:ext cx="12128223" cy="892629"/>
          </a:xfrm>
          <a:prstGeom prst="rect">
            <a:avLst/>
          </a:prstGeom>
        </p:spPr>
      </p:pic>
    </p:spTree>
    <p:extLst>
      <p:ext uri="{BB962C8B-B14F-4D97-AF65-F5344CB8AC3E}">
        <p14:creationId xmlns:p14="http://schemas.microsoft.com/office/powerpoint/2010/main" val="1970802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295FB-42B3-4728-8937-90B4B78FE845}"/>
              </a:ext>
            </a:extLst>
          </p:cNvPr>
          <p:cNvSpPr>
            <a:spLocks noGrp="1"/>
          </p:cNvSpPr>
          <p:nvPr>
            <p:ph type="title"/>
          </p:nvPr>
        </p:nvSpPr>
        <p:spPr>
          <a:xfrm>
            <a:off x="323559" y="162870"/>
            <a:ext cx="10913849" cy="615461"/>
          </a:xfrm>
        </p:spPr>
        <p:txBody>
          <a:bodyPr>
            <a:noAutofit/>
          </a:bodyPr>
          <a:lstStyle/>
          <a:p>
            <a:pPr algn="ctr"/>
            <a:r>
              <a:rPr lang="en-US" sz="3600" b="1" dirty="0"/>
              <a:t>6.2.1 Examples of a thesis or opinion statement</a:t>
            </a:r>
            <a:endParaRPr lang="en-ZA" sz="3600" b="1" dirty="0"/>
          </a:p>
        </p:txBody>
      </p:sp>
      <p:pic>
        <p:nvPicPr>
          <p:cNvPr id="4" name="Content Placeholder 3"/>
          <p:cNvPicPr>
            <a:picLocks noGrp="1" noChangeAspect="1"/>
          </p:cNvPicPr>
          <p:nvPr>
            <p:ph idx="1"/>
          </p:nvPr>
        </p:nvPicPr>
        <p:blipFill>
          <a:blip r:embed="rId3"/>
          <a:stretch>
            <a:fillRect/>
          </a:stretch>
        </p:blipFill>
        <p:spPr>
          <a:xfrm>
            <a:off x="694593" y="777876"/>
            <a:ext cx="8044962" cy="4919540"/>
          </a:xfrm>
          <a:prstGeom prst="rect">
            <a:avLst/>
          </a:prstGeom>
        </p:spPr>
      </p:pic>
      <p:pic>
        <p:nvPicPr>
          <p:cNvPr id="5" name="Picture 4">
            <a:extLst>
              <a:ext uri="{FF2B5EF4-FFF2-40B4-BE49-F238E27FC236}">
                <a16:creationId xmlns:a16="http://schemas.microsoft.com/office/drawing/2014/main" id="{E321F109-9F7F-4EFE-B9E7-E215B5B16B40}"/>
              </a:ext>
            </a:extLst>
          </p:cNvPr>
          <p:cNvPicPr>
            <a:picLocks noChangeAspect="1"/>
          </p:cNvPicPr>
          <p:nvPr/>
        </p:nvPicPr>
        <p:blipFill>
          <a:blip r:embed="rId4"/>
          <a:stretch>
            <a:fillRect/>
          </a:stretch>
        </p:blipFill>
        <p:spPr>
          <a:xfrm>
            <a:off x="63777" y="5987143"/>
            <a:ext cx="12128223" cy="800520"/>
          </a:xfrm>
          <a:prstGeom prst="rect">
            <a:avLst/>
          </a:prstGeom>
        </p:spPr>
      </p:pic>
      <p:sp>
        <p:nvSpPr>
          <p:cNvPr id="6" name="TextBox 5"/>
          <p:cNvSpPr txBox="1"/>
          <p:nvPr/>
        </p:nvSpPr>
        <p:spPr>
          <a:xfrm>
            <a:off x="694592" y="5785338"/>
            <a:ext cx="9047285" cy="369332"/>
          </a:xfrm>
          <a:prstGeom prst="rect">
            <a:avLst/>
          </a:prstGeom>
          <a:noFill/>
        </p:spPr>
        <p:txBody>
          <a:bodyPr wrap="square" rtlCol="0">
            <a:spAutoFit/>
          </a:bodyPr>
          <a:lstStyle/>
          <a:p>
            <a:r>
              <a:rPr lang="en-ZA" b="1" dirty="0"/>
              <a:t>Source:</a:t>
            </a:r>
            <a:r>
              <a:rPr lang="en-ZA" dirty="0"/>
              <a:t>  </a:t>
            </a:r>
            <a:r>
              <a:rPr lang="en-ZA" dirty="0">
                <a:hlinkClick r:id="rId5"/>
              </a:rPr>
              <a:t>Thesis Statement Example | Write the Perfect Statement (bachelorprint.eu)</a:t>
            </a:r>
            <a:endParaRPr lang="en-ZA" dirty="0"/>
          </a:p>
        </p:txBody>
      </p:sp>
    </p:spTree>
    <p:extLst>
      <p:ext uri="{BB962C8B-B14F-4D97-AF65-F5344CB8AC3E}">
        <p14:creationId xmlns:p14="http://schemas.microsoft.com/office/powerpoint/2010/main" val="2835780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295FB-42B3-4728-8937-90B4B78FE845}"/>
              </a:ext>
            </a:extLst>
          </p:cNvPr>
          <p:cNvSpPr>
            <a:spLocks noGrp="1"/>
          </p:cNvSpPr>
          <p:nvPr>
            <p:ph type="title"/>
          </p:nvPr>
        </p:nvSpPr>
        <p:spPr>
          <a:xfrm>
            <a:off x="158263" y="162870"/>
            <a:ext cx="11632222" cy="628438"/>
          </a:xfrm>
        </p:spPr>
        <p:txBody>
          <a:bodyPr>
            <a:noAutofit/>
          </a:bodyPr>
          <a:lstStyle/>
          <a:p>
            <a:pPr algn="ctr"/>
            <a:r>
              <a:rPr lang="en-US" sz="3600" b="1" dirty="0"/>
              <a:t>7. Guidelines for writing different sections of your assignment</a:t>
            </a:r>
            <a:endParaRPr lang="en-ZA" sz="3600" b="1" dirty="0"/>
          </a:p>
        </p:txBody>
      </p:sp>
      <p:pic>
        <p:nvPicPr>
          <p:cNvPr id="5" name="Picture 4">
            <a:extLst>
              <a:ext uri="{FF2B5EF4-FFF2-40B4-BE49-F238E27FC236}">
                <a16:creationId xmlns:a16="http://schemas.microsoft.com/office/drawing/2014/main" id="{E321F109-9F7F-4EFE-B9E7-E215B5B16B40}"/>
              </a:ext>
            </a:extLst>
          </p:cNvPr>
          <p:cNvPicPr>
            <a:picLocks noChangeAspect="1"/>
          </p:cNvPicPr>
          <p:nvPr/>
        </p:nvPicPr>
        <p:blipFill>
          <a:blip r:embed="rId3"/>
          <a:stretch>
            <a:fillRect/>
          </a:stretch>
        </p:blipFill>
        <p:spPr>
          <a:xfrm>
            <a:off x="63777" y="6154670"/>
            <a:ext cx="12128223" cy="800520"/>
          </a:xfrm>
          <a:prstGeom prst="rect">
            <a:avLst/>
          </a:prstGeom>
        </p:spPr>
      </p:pic>
      <p:sp>
        <p:nvSpPr>
          <p:cNvPr id="3" name="Content Placeholder 2"/>
          <p:cNvSpPr>
            <a:spLocks noGrp="1"/>
          </p:cNvSpPr>
          <p:nvPr>
            <p:ph idx="1"/>
          </p:nvPr>
        </p:nvSpPr>
        <p:spPr>
          <a:xfrm>
            <a:off x="263769" y="905608"/>
            <a:ext cx="10984525" cy="5249062"/>
          </a:xfrm>
        </p:spPr>
        <p:txBody>
          <a:bodyPr>
            <a:normAutofit lnSpcReduction="10000"/>
          </a:bodyPr>
          <a:lstStyle/>
          <a:p>
            <a:pPr>
              <a:buFont typeface="Wingdings" panose="05000000000000000000" pitchFamily="2" charset="2"/>
              <a:buChar char="§"/>
            </a:pPr>
            <a:r>
              <a:rPr lang="en-ZA" sz="2000" b="1" dirty="0"/>
              <a:t>Writing an introduction</a:t>
            </a:r>
          </a:p>
          <a:p>
            <a:pPr marL="0" indent="0">
              <a:buNone/>
            </a:pPr>
            <a:r>
              <a:rPr lang="en-ZA" sz="2000" dirty="0"/>
              <a:t>In order to write an introduction that is appropriate for an academic assignment:</a:t>
            </a:r>
          </a:p>
          <a:p>
            <a:r>
              <a:rPr lang="en-ZA" sz="2000" dirty="0"/>
              <a:t>Set the context </a:t>
            </a:r>
          </a:p>
          <a:p>
            <a:r>
              <a:rPr lang="en-ZA" sz="2000" dirty="0"/>
              <a:t>Put forward your thesis (your opinion/point of view) </a:t>
            </a:r>
          </a:p>
          <a:p>
            <a:r>
              <a:rPr lang="en-ZA" sz="2000" dirty="0"/>
              <a:t>Outline the issues (sub-topics) you are going to discuss in the order in which they will be discussed</a:t>
            </a:r>
          </a:p>
          <a:p>
            <a:pPr marL="0" indent="0">
              <a:buNone/>
            </a:pPr>
            <a:endParaRPr lang="en-ZA" sz="2000" dirty="0"/>
          </a:p>
          <a:p>
            <a:pPr>
              <a:buFont typeface="Wingdings" panose="05000000000000000000" pitchFamily="2" charset="2"/>
              <a:buChar char="§"/>
            </a:pPr>
            <a:r>
              <a:rPr lang="en-ZA" sz="2000" b="1" dirty="0"/>
              <a:t>Writing a suitably structured paragraphs</a:t>
            </a:r>
          </a:p>
          <a:p>
            <a:pPr marL="0" indent="0">
              <a:buNone/>
            </a:pPr>
            <a:r>
              <a:rPr lang="en-ZA" sz="1800" dirty="0"/>
              <a:t>The body (middle section) of an assignment consists of </a:t>
            </a:r>
            <a:r>
              <a:rPr lang="en-ZA" sz="1800" b="1" dirty="0"/>
              <a:t>paragraphs</a:t>
            </a:r>
            <a:r>
              <a:rPr lang="en-ZA" sz="1800" dirty="0"/>
              <a:t>. It is essential to structure paragraphs according to a pattern and to establish a </a:t>
            </a:r>
            <a:r>
              <a:rPr lang="en-ZA" sz="1800" b="1" dirty="0"/>
              <a:t>logical thread</a:t>
            </a:r>
            <a:r>
              <a:rPr lang="en-ZA" sz="1800" dirty="0"/>
              <a:t> which runs from </a:t>
            </a:r>
            <a:r>
              <a:rPr lang="en-ZA" sz="1800" b="1" dirty="0"/>
              <a:t>sentence to sentence</a:t>
            </a:r>
            <a:r>
              <a:rPr lang="en-ZA" sz="1800" dirty="0"/>
              <a:t>. </a:t>
            </a:r>
          </a:p>
          <a:p>
            <a:pPr>
              <a:buFont typeface="Wingdings" panose="05000000000000000000" pitchFamily="2" charset="2"/>
              <a:buChar char="§"/>
            </a:pPr>
            <a:r>
              <a:rPr lang="en-ZA" sz="1800" dirty="0"/>
              <a:t>When completing the body of your assignment/essay, ensure that you: </a:t>
            </a:r>
          </a:p>
          <a:p>
            <a:r>
              <a:rPr lang="en-ZA" sz="1800" b="1" dirty="0"/>
              <a:t>Reference accurately </a:t>
            </a:r>
          </a:p>
          <a:p>
            <a:r>
              <a:rPr lang="en-ZA" sz="2000" b="1" dirty="0"/>
              <a:t>Quote correctly </a:t>
            </a:r>
          </a:p>
          <a:p>
            <a:r>
              <a:rPr lang="en-ZA" sz="2000" b="1" dirty="0"/>
              <a:t>Integrate your references and quotations suitably </a:t>
            </a:r>
          </a:p>
          <a:p>
            <a:r>
              <a:rPr lang="en-ZA" sz="2000" b="1" dirty="0"/>
              <a:t>Organise your structure </a:t>
            </a:r>
            <a:endParaRPr lang="en-ZA" sz="2000" dirty="0"/>
          </a:p>
          <a:p>
            <a:pPr>
              <a:buFont typeface="Wingdings" panose="05000000000000000000" pitchFamily="2" charset="2"/>
              <a:buChar char="§"/>
            </a:pPr>
            <a:endParaRPr lang="en-ZA" b="1" dirty="0"/>
          </a:p>
        </p:txBody>
      </p:sp>
    </p:spTree>
    <p:extLst>
      <p:ext uri="{BB962C8B-B14F-4D97-AF65-F5344CB8AC3E}">
        <p14:creationId xmlns:p14="http://schemas.microsoft.com/office/powerpoint/2010/main" val="2831569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295FB-42B3-4728-8937-90B4B78FE845}"/>
              </a:ext>
            </a:extLst>
          </p:cNvPr>
          <p:cNvSpPr>
            <a:spLocks noGrp="1"/>
          </p:cNvSpPr>
          <p:nvPr>
            <p:ph type="title"/>
          </p:nvPr>
        </p:nvSpPr>
        <p:spPr>
          <a:xfrm>
            <a:off x="158263" y="1"/>
            <a:ext cx="11632222" cy="993530"/>
          </a:xfrm>
        </p:spPr>
        <p:txBody>
          <a:bodyPr>
            <a:noAutofit/>
          </a:bodyPr>
          <a:lstStyle/>
          <a:p>
            <a:pPr algn="ctr"/>
            <a:r>
              <a:rPr lang="en-US" sz="3600" b="1" dirty="0"/>
              <a:t>8. Writing a conclusion that is appropriate for an academic assignment</a:t>
            </a:r>
            <a:endParaRPr lang="en-ZA" sz="3600" b="1" dirty="0"/>
          </a:p>
        </p:txBody>
      </p:sp>
      <p:pic>
        <p:nvPicPr>
          <p:cNvPr id="5" name="Picture 4">
            <a:extLst>
              <a:ext uri="{FF2B5EF4-FFF2-40B4-BE49-F238E27FC236}">
                <a16:creationId xmlns:a16="http://schemas.microsoft.com/office/drawing/2014/main" id="{E321F109-9F7F-4EFE-B9E7-E215B5B16B40}"/>
              </a:ext>
            </a:extLst>
          </p:cNvPr>
          <p:cNvPicPr>
            <a:picLocks noChangeAspect="1"/>
          </p:cNvPicPr>
          <p:nvPr/>
        </p:nvPicPr>
        <p:blipFill>
          <a:blip r:embed="rId3"/>
          <a:stretch>
            <a:fillRect/>
          </a:stretch>
        </p:blipFill>
        <p:spPr>
          <a:xfrm>
            <a:off x="63777" y="6154670"/>
            <a:ext cx="12128223" cy="800520"/>
          </a:xfrm>
          <a:prstGeom prst="rect">
            <a:avLst/>
          </a:prstGeom>
        </p:spPr>
      </p:pic>
      <p:sp>
        <p:nvSpPr>
          <p:cNvPr id="3" name="Content Placeholder 2"/>
          <p:cNvSpPr>
            <a:spLocks noGrp="1"/>
          </p:cNvSpPr>
          <p:nvPr>
            <p:ph idx="1"/>
          </p:nvPr>
        </p:nvSpPr>
        <p:spPr>
          <a:xfrm>
            <a:off x="263769" y="1178168"/>
            <a:ext cx="10984525" cy="4976501"/>
          </a:xfrm>
        </p:spPr>
        <p:txBody>
          <a:bodyPr>
            <a:normAutofit/>
          </a:bodyPr>
          <a:lstStyle/>
          <a:p>
            <a:pPr>
              <a:buFont typeface="Wingdings" panose="05000000000000000000" pitchFamily="2" charset="2"/>
              <a:buChar char="§"/>
            </a:pPr>
            <a:r>
              <a:rPr lang="en-ZA" sz="2000" dirty="0"/>
              <a:t>Since your concluding remarks give lecturers, supervisors, and examiners a final, and usually lasting, impression of your work, </a:t>
            </a:r>
            <a:r>
              <a:rPr lang="en-ZA" sz="2000" b="1" dirty="0"/>
              <a:t>your conclusion should:</a:t>
            </a:r>
          </a:p>
          <a:p>
            <a:r>
              <a:rPr lang="en-ZA" sz="2000" dirty="0"/>
              <a:t>Refer to the thesis statement set out in the introduction </a:t>
            </a:r>
          </a:p>
          <a:p>
            <a:r>
              <a:rPr lang="en-ZA" sz="2000" dirty="0"/>
              <a:t>Sum up the argument, drawing together all threads developed in the body </a:t>
            </a:r>
          </a:p>
          <a:p>
            <a:r>
              <a:rPr lang="en-ZA" sz="2000" dirty="0"/>
              <a:t>Make one or two general concluding remarks regarding the topic </a:t>
            </a:r>
          </a:p>
          <a:p>
            <a:r>
              <a:rPr lang="en-ZA" sz="2000" dirty="0"/>
              <a:t>Definitely not include new information </a:t>
            </a:r>
            <a:endParaRPr lang="en-ZA" sz="2000" b="1" dirty="0"/>
          </a:p>
        </p:txBody>
      </p:sp>
    </p:spTree>
    <p:extLst>
      <p:ext uri="{BB962C8B-B14F-4D97-AF65-F5344CB8AC3E}">
        <p14:creationId xmlns:p14="http://schemas.microsoft.com/office/powerpoint/2010/main" val="494048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295FB-42B3-4728-8937-90B4B78FE845}"/>
              </a:ext>
            </a:extLst>
          </p:cNvPr>
          <p:cNvSpPr>
            <a:spLocks noGrp="1"/>
          </p:cNvSpPr>
          <p:nvPr>
            <p:ph type="title"/>
          </p:nvPr>
        </p:nvSpPr>
        <p:spPr>
          <a:xfrm>
            <a:off x="158263" y="1"/>
            <a:ext cx="11632222" cy="993530"/>
          </a:xfrm>
        </p:spPr>
        <p:txBody>
          <a:bodyPr>
            <a:noAutofit/>
          </a:bodyPr>
          <a:lstStyle/>
          <a:p>
            <a:pPr algn="ctr"/>
            <a:r>
              <a:rPr lang="en-US" sz="3600" b="1" dirty="0"/>
              <a:t>8.1 Conclusion example for an academic assignment</a:t>
            </a:r>
            <a:endParaRPr lang="en-ZA" sz="3600" b="1" dirty="0"/>
          </a:p>
        </p:txBody>
      </p:sp>
      <p:pic>
        <p:nvPicPr>
          <p:cNvPr id="5" name="Picture 4">
            <a:extLst>
              <a:ext uri="{FF2B5EF4-FFF2-40B4-BE49-F238E27FC236}">
                <a16:creationId xmlns:a16="http://schemas.microsoft.com/office/drawing/2014/main" id="{E321F109-9F7F-4EFE-B9E7-E215B5B16B40}"/>
              </a:ext>
            </a:extLst>
          </p:cNvPr>
          <p:cNvPicPr>
            <a:picLocks noChangeAspect="1"/>
          </p:cNvPicPr>
          <p:nvPr/>
        </p:nvPicPr>
        <p:blipFill>
          <a:blip r:embed="rId3"/>
          <a:stretch>
            <a:fillRect/>
          </a:stretch>
        </p:blipFill>
        <p:spPr>
          <a:xfrm>
            <a:off x="63777" y="6154670"/>
            <a:ext cx="12128223" cy="800520"/>
          </a:xfrm>
          <a:prstGeom prst="rect">
            <a:avLst/>
          </a:prstGeom>
        </p:spPr>
      </p:pic>
      <p:sp>
        <p:nvSpPr>
          <p:cNvPr id="3" name="Content Placeholder 2"/>
          <p:cNvSpPr>
            <a:spLocks noGrp="1"/>
          </p:cNvSpPr>
          <p:nvPr>
            <p:ph idx="1"/>
          </p:nvPr>
        </p:nvSpPr>
        <p:spPr>
          <a:xfrm>
            <a:off x="263769" y="1178168"/>
            <a:ext cx="10984525" cy="4976501"/>
          </a:xfrm>
        </p:spPr>
        <p:txBody>
          <a:bodyPr>
            <a:normAutofit/>
          </a:bodyPr>
          <a:lstStyle/>
          <a:p>
            <a:pPr marL="0" indent="0">
              <a:buNone/>
            </a:pPr>
            <a:r>
              <a:rPr lang="en-ZA" sz="2000" dirty="0"/>
              <a:t>“The purpose of this research was to identify effective strategies for dealing with repetitive motions identified in individuals with Autism Spectrum Disorder. Based on the analysis conveyed, it can be concluded that there are multiple behaviour modification therapies important for the improvement of this behaviour. Future exploration into behaviour modification techniques could be useful to finding further therapy techniques. The amount this could improve the lives of others with repetitive motion behaviours is worth exploring”.</a:t>
            </a:r>
          </a:p>
          <a:p>
            <a:pPr marL="0" indent="0">
              <a:buNone/>
            </a:pPr>
            <a:r>
              <a:rPr lang="en-ZA" sz="2000" b="1" dirty="0"/>
              <a:t>Source: </a:t>
            </a:r>
            <a:r>
              <a:rPr lang="en-ZA" sz="2000" dirty="0">
                <a:hlinkClick r:id="rId4"/>
              </a:rPr>
              <a:t>Conclusion Examples: Strong Endings for Any Paper (yourdictionary.com)</a:t>
            </a:r>
            <a:r>
              <a:rPr lang="en-ZA" sz="2000" dirty="0"/>
              <a:t>.</a:t>
            </a:r>
            <a:endParaRPr lang="en-ZA" sz="2000" b="1" dirty="0"/>
          </a:p>
        </p:txBody>
      </p:sp>
    </p:spTree>
    <p:extLst>
      <p:ext uri="{BB962C8B-B14F-4D97-AF65-F5344CB8AC3E}">
        <p14:creationId xmlns:p14="http://schemas.microsoft.com/office/powerpoint/2010/main" val="38176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295FB-42B3-4728-8937-90B4B78FE845}"/>
              </a:ext>
            </a:extLst>
          </p:cNvPr>
          <p:cNvSpPr>
            <a:spLocks noGrp="1"/>
          </p:cNvSpPr>
          <p:nvPr>
            <p:ph type="title"/>
          </p:nvPr>
        </p:nvSpPr>
        <p:spPr>
          <a:xfrm>
            <a:off x="158263" y="1"/>
            <a:ext cx="11632222" cy="993530"/>
          </a:xfrm>
        </p:spPr>
        <p:txBody>
          <a:bodyPr>
            <a:noAutofit/>
          </a:bodyPr>
          <a:lstStyle/>
          <a:p>
            <a:pPr algn="ctr"/>
            <a:r>
              <a:rPr lang="en-US" sz="3600" b="1" dirty="0"/>
              <a:t>9. Checking and editing your assignment</a:t>
            </a:r>
            <a:endParaRPr lang="en-ZA" sz="3600" b="1" dirty="0"/>
          </a:p>
        </p:txBody>
      </p:sp>
      <p:pic>
        <p:nvPicPr>
          <p:cNvPr id="5" name="Picture 4">
            <a:extLst>
              <a:ext uri="{FF2B5EF4-FFF2-40B4-BE49-F238E27FC236}">
                <a16:creationId xmlns:a16="http://schemas.microsoft.com/office/drawing/2014/main" id="{E321F109-9F7F-4EFE-B9E7-E215B5B16B40}"/>
              </a:ext>
            </a:extLst>
          </p:cNvPr>
          <p:cNvPicPr>
            <a:picLocks noChangeAspect="1"/>
          </p:cNvPicPr>
          <p:nvPr/>
        </p:nvPicPr>
        <p:blipFill>
          <a:blip r:embed="rId3"/>
          <a:stretch>
            <a:fillRect/>
          </a:stretch>
        </p:blipFill>
        <p:spPr>
          <a:xfrm>
            <a:off x="63777" y="6154670"/>
            <a:ext cx="12128223" cy="800520"/>
          </a:xfrm>
          <a:prstGeom prst="rect">
            <a:avLst/>
          </a:prstGeom>
        </p:spPr>
      </p:pic>
      <p:sp>
        <p:nvSpPr>
          <p:cNvPr id="3" name="Content Placeholder 2"/>
          <p:cNvSpPr>
            <a:spLocks noGrp="1"/>
          </p:cNvSpPr>
          <p:nvPr>
            <p:ph idx="1"/>
          </p:nvPr>
        </p:nvSpPr>
        <p:spPr>
          <a:xfrm>
            <a:off x="263769" y="747346"/>
            <a:ext cx="10984525" cy="5407324"/>
          </a:xfrm>
        </p:spPr>
        <p:txBody>
          <a:bodyPr>
            <a:normAutofit/>
          </a:bodyPr>
          <a:lstStyle/>
          <a:p>
            <a:pPr>
              <a:buFont typeface="Wingdings" panose="05000000000000000000" pitchFamily="2" charset="2"/>
              <a:buChar char="§"/>
            </a:pPr>
            <a:r>
              <a:rPr lang="en-ZA" sz="2000" b="1" dirty="0"/>
              <a:t>Revise and check your written assignment using the following examples:</a:t>
            </a:r>
          </a:p>
          <a:p>
            <a:pPr marL="0" indent="0">
              <a:buNone/>
            </a:pPr>
            <a:endParaRPr lang="en-ZA" sz="2000" b="1" dirty="0"/>
          </a:p>
        </p:txBody>
      </p:sp>
      <p:pic>
        <p:nvPicPr>
          <p:cNvPr id="4" name="Picture 3"/>
          <p:cNvPicPr>
            <a:picLocks noChangeAspect="1"/>
          </p:cNvPicPr>
          <p:nvPr/>
        </p:nvPicPr>
        <p:blipFill>
          <a:blip r:embed="rId4"/>
          <a:stretch>
            <a:fillRect/>
          </a:stretch>
        </p:blipFill>
        <p:spPr>
          <a:xfrm>
            <a:off x="263768" y="1090246"/>
            <a:ext cx="4941277" cy="5169877"/>
          </a:xfrm>
          <a:prstGeom prst="rect">
            <a:avLst/>
          </a:prstGeom>
        </p:spPr>
      </p:pic>
    </p:spTree>
    <p:extLst>
      <p:ext uri="{BB962C8B-B14F-4D97-AF65-F5344CB8AC3E}">
        <p14:creationId xmlns:p14="http://schemas.microsoft.com/office/powerpoint/2010/main" val="1912201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23A8F-D5FD-41B2-97EE-B566F516D431}"/>
              </a:ext>
            </a:extLst>
          </p:cNvPr>
          <p:cNvSpPr>
            <a:spLocks noGrp="1"/>
          </p:cNvSpPr>
          <p:nvPr>
            <p:ph type="ctrTitle"/>
          </p:nvPr>
        </p:nvSpPr>
        <p:spPr>
          <a:xfrm>
            <a:off x="0" y="167055"/>
            <a:ext cx="10548730" cy="668214"/>
          </a:xfrm>
        </p:spPr>
        <p:txBody>
          <a:bodyPr>
            <a:noAutofit/>
          </a:bodyPr>
          <a:lstStyle/>
          <a:p>
            <a:r>
              <a:rPr lang="en-ZA" sz="4800" b="1" dirty="0"/>
              <a:t> Workshop content</a:t>
            </a:r>
          </a:p>
        </p:txBody>
      </p:sp>
      <p:sp>
        <p:nvSpPr>
          <p:cNvPr id="3" name="Subtitle 2">
            <a:extLst>
              <a:ext uri="{FF2B5EF4-FFF2-40B4-BE49-F238E27FC236}">
                <a16:creationId xmlns:a16="http://schemas.microsoft.com/office/drawing/2014/main" id="{7AEBD92D-0E5E-4CD4-8B13-BEF04473CB95}"/>
              </a:ext>
            </a:extLst>
          </p:cNvPr>
          <p:cNvSpPr>
            <a:spLocks noGrp="1"/>
          </p:cNvSpPr>
          <p:nvPr>
            <p:ph type="subTitle" idx="1"/>
          </p:nvPr>
        </p:nvSpPr>
        <p:spPr>
          <a:xfrm>
            <a:off x="228601" y="1004512"/>
            <a:ext cx="11526714" cy="4657242"/>
          </a:xfrm>
        </p:spPr>
        <p:txBody>
          <a:bodyPr>
            <a:noAutofit/>
          </a:bodyPr>
          <a:lstStyle/>
          <a:p>
            <a:pPr marL="342900" indent="-342900" algn="l">
              <a:buFont typeface="Wingdings" panose="05000000000000000000" pitchFamily="2" charset="2"/>
              <a:buChar char="§"/>
            </a:pPr>
            <a:r>
              <a:rPr lang="en-ZA" b="1" dirty="0"/>
              <a:t>After completing this workshop, you will be able to:</a:t>
            </a:r>
          </a:p>
          <a:p>
            <a:pPr marL="342900" indent="-342900" algn="l">
              <a:buFont typeface="Arial" panose="020B0604020202020204" pitchFamily="34" charset="0"/>
              <a:buChar char="•"/>
            </a:pPr>
            <a:r>
              <a:rPr lang="en-ZA" sz="2000" dirty="0"/>
              <a:t>know where to start with your assignment</a:t>
            </a:r>
          </a:p>
          <a:p>
            <a:pPr marL="342900" indent="-342900" algn="l">
              <a:buFont typeface="Arial" panose="020B0604020202020204" pitchFamily="34" charset="0"/>
              <a:buChar char="•"/>
            </a:pPr>
            <a:r>
              <a:rPr lang="en-ZA" sz="2000" dirty="0"/>
              <a:t>generate ideas using brainstorming or freewriting method</a:t>
            </a:r>
          </a:p>
          <a:p>
            <a:pPr marL="342900" indent="-342900" algn="l">
              <a:buFont typeface="Arial" panose="020B0604020202020204" pitchFamily="34" charset="0"/>
              <a:buChar char="•"/>
            </a:pPr>
            <a:r>
              <a:rPr lang="en-ZA" sz="2000" dirty="0"/>
              <a:t>gathering and organising information for your assignment</a:t>
            </a:r>
          </a:p>
          <a:p>
            <a:pPr marL="342900" indent="-342900" algn="l">
              <a:buFont typeface="Arial" panose="020B0604020202020204" pitchFamily="34" charset="0"/>
              <a:buChar char="•"/>
            </a:pPr>
            <a:r>
              <a:rPr lang="en-ZA" sz="2000" dirty="0"/>
              <a:t>keep a record of bibliographical information</a:t>
            </a:r>
          </a:p>
          <a:p>
            <a:pPr marL="342900" indent="-342900" algn="l">
              <a:buFont typeface="Arial" panose="020B0604020202020204" pitchFamily="34" charset="0"/>
              <a:buChar char="•"/>
            </a:pPr>
            <a:r>
              <a:rPr lang="en-ZA" sz="2000" dirty="0"/>
              <a:t>draw up a mind-map</a:t>
            </a:r>
          </a:p>
          <a:p>
            <a:pPr marL="342900" indent="-342900" algn="l">
              <a:buFont typeface="Arial" panose="020B0604020202020204" pitchFamily="34" charset="0"/>
              <a:buChar char="•"/>
            </a:pPr>
            <a:r>
              <a:rPr lang="en-ZA" sz="2000" dirty="0"/>
              <a:t>structure your assignment</a:t>
            </a:r>
          </a:p>
          <a:p>
            <a:pPr marL="342900" indent="-342900" algn="l">
              <a:buFont typeface="Arial" panose="020B0604020202020204" pitchFamily="34" charset="0"/>
              <a:buChar char="•"/>
            </a:pPr>
            <a:r>
              <a:rPr lang="en-ZA" sz="2000" dirty="0"/>
              <a:t>write guidelines for different sections of your assignment</a:t>
            </a:r>
          </a:p>
          <a:p>
            <a:pPr marL="342900" indent="-342900" algn="l">
              <a:buFont typeface="Arial" panose="020B0604020202020204" pitchFamily="34" charset="0"/>
              <a:buChar char="•"/>
            </a:pPr>
            <a:r>
              <a:rPr lang="en-ZA" sz="2000" dirty="0"/>
              <a:t>write a conclusion that is appropriate for an academic assignment</a:t>
            </a:r>
          </a:p>
          <a:p>
            <a:pPr marL="342900" indent="-342900" algn="l">
              <a:buFont typeface="Arial" panose="020B0604020202020204" pitchFamily="34" charset="0"/>
              <a:buChar char="•"/>
            </a:pPr>
            <a:r>
              <a:rPr lang="en-ZA" sz="2000" dirty="0"/>
              <a:t>check and edit your assignment</a:t>
            </a:r>
          </a:p>
          <a:p>
            <a:pPr marL="342900" indent="-342900" algn="l">
              <a:buFont typeface="Arial" panose="020B0604020202020204" pitchFamily="34" charset="0"/>
              <a:buChar char="•"/>
            </a:pPr>
            <a:r>
              <a:rPr lang="en-ZA" sz="2000" dirty="0"/>
              <a:t>Get feedback from your friends</a:t>
            </a:r>
          </a:p>
          <a:p>
            <a:pPr marL="342900" indent="-342900" algn="l">
              <a:buFont typeface="Arial" panose="020B0604020202020204" pitchFamily="34" charset="0"/>
              <a:buChar char="•"/>
            </a:pPr>
            <a:endParaRPr lang="en-ZA" sz="2000" dirty="0"/>
          </a:p>
          <a:p>
            <a:pPr marL="342900" indent="-342900" algn="l">
              <a:buFont typeface="Arial" panose="020B0604020202020204" pitchFamily="34" charset="0"/>
              <a:buChar char="•"/>
            </a:pPr>
            <a:endParaRPr lang="en-ZA" sz="2000" dirty="0"/>
          </a:p>
        </p:txBody>
      </p:sp>
      <p:pic>
        <p:nvPicPr>
          <p:cNvPr id="4" name="Picture 3">
            <a:extLst>
              <a:ext uri="{FF2B5EF4-FFF2-40B4-BE49-F238E27FC236}">
                <a16:creationId xmlns:a16="http://schemas.microsoft.com/office/drawing/2014/main" id="{AA56B128-1B8A-41AF-8965-9F7D449F8FAD}"/>
              </a:ext>
            </a:extLst>
          </p:cNvPr>
          <p:cNvPicPr>
            <a:picLocks noChangeAspect="1"/>
          </p:cNvPicPr>
          <p:nvPr/>
        </p:nvPicPr>
        <p:blipFill>
          <a:blip r:embed="rId3"/>
          <a:stretch>
            <a:fillRect/>
          </a:stretch>
        </p:blipFill>
        <p:spPr>
          <a:xfrm>
            <a:off x="63777" y="5987142"/>
            <a:ext cx="12128223" cy="892629"/>
          </a:xfrm>
          <a:prstGeom prst="rect">
            <a:avLst/>
          </a:prstGeom>
        </p:spPr>
      </p:pic>
    </p:spTree>
    <p:extLst>
      <p:ext uri="{BB962C8B-B14F-4D97-AF65-F5344CB8AC3E}">
        <p14:creationId xmlns:p14="http://schemas.microsoft.com/office/powerpoint/2010/main" val="3815047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295FB-42B3-4728-8937-90B4B78FE845}"/>
              </a:ext>
            </a:extLst>
          </p:cNvPr>
          <p:cNvSpPr>
            <a:spLocks noGrp="1"/>
          </p:cNvSpPr>
          <p:nvPr>
            <p:ph type="title"/>
          </p:nvPr>
        </p:nvSpPr>
        <p:spPr>
          <a:xfrm>
            <a:off x="158263" y="1"/>
            <a:ext cx="11632222" cy="993530"/>
          </a:xfrm>
        </p:spPr>
        <p:txBody>
          <a:bodyPr>
            <a:noAutofit/>
          </a:bodyPr>
          <a:lstStyle/>
          <a:p>
            <a:pPr algn="ctr"/>
            <a:r>
              <a:rPr lang="en-US" sz="3600" b="1" dirty="0"/>
              <a:t>10. Get feedback from your friends</a:t>
            </a:r>
            <a:endParaRPr lang="en-ZA" sz="3600" b="1" dirty="0"/>
          </a:p>
        </p:txBody>
      </p:sp>
      <p:pic>
        <p:nvPicPr>
          <p:cNvPr id="5" name="Picture 4">
            <a:extLst>
              <a:ext uri="{FF2B5EF4-FFF2-40B4-BE49-F238E27FC236}">
                <a16:creationId xmlns:a16="http://schemas.microsoft.com/office/drawing/2014/main" id="{E321F109-9F7F-4EFE-B9E7-E215B5B16B40}"/>
              </a:ext>
            </a:extLst>
          </p:cNvPr>
          <p:cNvPicPr>
            <a:picLocks noChangeAspect="1"/>
          </p:cNvPicPr>
          <p:nvPr/>
        </p:nvPicPr>
        <p:blipFill>
          <a:blip r:embed="rId3"/>
          <a:stretch>
            <a:fillRect/>
          </a:stretch>
        </p:blipFill>
        <p:spPr>
          <a:xfrm>
            <a:off x="63777" y="6154670"/>
            <a:ext cx="12128223" cy="800520"/>
          </a:xfrm>
          <a:prstGeom prst="rect">
            <a:avLst/>
          </a:prstGeom>
        </p:spPr>
      </p:pic>
      <p:sp>
        <p:nvSpPr>
          <p:cNvPr id="3" name="Content Placeholder 2"/>
          <p:cNvSpPr>
            <a:spLocks noGrp="1"/>
          </p:cNvSpPr>
          <p:nvPr>
            <p:ph idx="1"/>
          </p:nvPr>
        </p:nvSpPr>
        <p:spPr>
          <a:xfrm>
            <a:off x="263769" y="782515"/>
            <a:ext cx="10984525" cy="5372155"/>
          </a:xfrm>
        </p:spPr>
        <p:txBody>
          <a:bodyPr>
            <a:normAutofit/>
          </a:bodyPr>
          <a:lstStyle/>
          <a:p>
            <a:pPr marL="0" indent="0">
              <a:buNone/>
            </a:pPr>
            <a:r>
              <a:rPr lang="en-ZA" sz="2000" dirty="0"/>
              <a:t>When your friends for feedback you could ask them to use the following guide: </a:t>
            </a:r>
          </a:p>
          <a:p>
            <a:pPr marL="0" indent="0">
              <a:buNone/>
            </a:pPr>
            <a:endParaRPr lang="en-ZA" sz="2000" dirty="0"/>
          </a:p>
          <a:p>
            <a:pPr marL="0" indent="0">
              <a:buNone/>
            </a:pPr>
            <a:endParaRPr lang="en-ZA" sz="2000" b="1" dirty="0"/>
          </a:p>
        </p:txBody>
      </p:sp>
      <p:pic>
        <p:nvPicPr>
          <p:cNvPr id="6" name="Picture 5"/>
          <p:cNvPicPr>
            <a:picLocks noChangeAspect="1"/>
          </p:cNvPicPr>
          <p:nvPr/>
        </p:nvPicPr>
        <p:blipFill>
          <a:blip r:embed="rId4"/>
          <a:stretch>
            <a:fillRect/>
          </a:stretch>
        </p:blipFill>
        <p:spPr>
          <a:xfrm>
            <a:off x="325316" y="1160585"/>
            <a:ext cx="6330462" cy="5240215"/>
          </a:xfrm>
          <a:prstGeom prst="rect">
            <a:avLst/>
          </a:prstGeom>
        </p:spPr>
      </p:pic>
    </p:spTree>
    <p:extLst>
      <p:ext uri="{BB962C8B-B14F-4D97-AF65-F5344CB8AC3E}">
        <p14:creationId xmlns:p14="http://schemas.microsoft.com/office/powerpoint/2010/main" val="1188364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23A8F-D5FD-41B2-97EE-B566F516D431}"/>
              </a:ext>
            </a:extLst>
          </p:cNvPr>
          <p:cNvSpPr>
            <a:spLocks noGrp="1"/>
          </p:cNvSpPr>
          <p:nvPr>
            <p:ph type="ctrTitle"/>
          </p:nvPr>
        </p:nvSpPr>
        <p:spPr>
          <a:xfrm>
            <a:off x="1351750" y="138954"/>
            <a:ext cx="8693426" cy="794656"/>
          </a:xfrm>
        </p:spPr>
        <p:txBody>
          <a:bodyPr>
            <a:normAutofit/>
          </a:bodyPr>
          <a:lstStyle/>
          <a:p>
            <a:r>
              <a:rPr lang="en-US" sz="4800" b="1" dirty="0"/>
              <a:t>1. Where to start?</a:t>
            </a:r>
            <a:endParaRPr lang="en-ZA" sz="4800" b="1" dirty="0"/>
          </a:p>
        </p:txBody>
      </p:sp>
      <p:sp>
        <p:nvSpPr>
          <p:cNvPr id="3" name="Subtitle 2">
            <a:extLst>
              <a:ext uri="{FF2B5EF4-FFF2-40B4-BE49-F238E27FC236}">
                <a16:creationId xmlns:a16="http://schemas.microsoft.com/office/drawing/2014/main" id="{7AEBD92D-0E5E-4CD4-8B13-BEF04473CB95}"/>
              </a:ext>
            </a:extLst>
          </p:cNvPr>
          <p:cNvSpPr>
            <a:spLocks noGrp="1"/>
          </p:cNvSpPr>
          <p:nvPr>
            <p:ph type="subTitle" idx="1"/>
          </p:nvPr>
        </p:nvSpPr>
        <p:spPr>
          <a:xfrm>
            <a:off x="311165" y="1023257"/>
            <a:ext cx="11322817" cy="5265001"/>
          </a:xfrm>
        </p:spPr>
        <p:txBody>
          <a:bodyPr>
            <a:noAutofit/>
          </a:bodyPr>
          <a:lstStyle/>
          <a:p>
            <a:pPr algn="just">
              <a:lnSpc>
                <a:spcPct val="107000"/>
              </a:lnSpc>
              <a:spcAft>
                <a:spcPts val="800"/>
              </a:spcAft>
            </a:pPr>
            <a:r>
              <a:rPr lang="en-ZA" b="1" dirty="0">
                <a:latin typeface="Calibri" panose="020F0502020204030204" pitchFamily="34" charset="0"/>
                <a:ea typeface="Calibri" panose="020F0502020204030204" pitchFamily="34" charset="0"/>
                <a:cs typeface="Arial" panose="020B0604020202020204" pitchFamily="34" charset="0"/>
              </a:rPr>
              <a:t>1.1 Unpack the topic</a:t>
            </a:r>
          </a:p>
          <a:p>
            <a:pPr algn="just">
              <a:lnSpc>
                <a:spcPct val="107000"/>
              </a:lnSpc>
              <a:spcAft>
                <a:spcPts val="800"/>
              </a:spcAft>
            </a:pPr>
            <a:r>
              <a:rPr lang="en-ZA" sz="2000" dirty="0">
                <a:latin typeface="Calibri" panose="020F0502020204030204" pitchFamily="34" charset="0"/>
                <a:ea typeface="Calibri" panose="020F0502020204030204" pitchFamily="34" charset="0"/>
                <a:cs typeface="Arial" panose="020B0604020202020204" pitchFamily="34" charset="0"/>
              </a:rPr>
              <a:t>Before you start to write an assignment, you need to understand the following:</a:t>
            </a:r>
          </a:p>
          <a:p>
            <a:pPr marL="342900" indent="-342900" algn="just">
              <a:lnSpc>
                <a:spcPct val="100000"/>
              </a:lnSpc>
              <a:spcAft>
                <a:spcPts val="800"/>
              </a:spcAft>
              <a:buFont typeface="Wingdings" panose="05000000000000000000" pitchFamily="2" charset="2"/>
              <a:buChar char="§"/>
            </a:pPr>
            <a:r>
              <a:rPr lang="en-ZA" sz="2000" dirty="0">
                <a:latin typeface="Calibri" panose="020F0502020204030204" pitchFamily="34" charset="0"/>
                <a:ea typeface="Calibri" panose="020F0502020204030204" pitchFamily="34" charset="0"/>
                <a:cs typeface="Arial" panose="020B0604020202020204" pitchFamily="34" charset="0"/>
              </a:rPr>
              <a:t>the </a:t>
            </a:r>
            <a:r>
              <a:rPr lang="en-ZA" sz="2000" b="1" dirty="0">
                <a:latin typeface="Calibri" panose="020F0502020204030204" pitchFamily="34" charset="0"/>
                <a:ea typeface="Calibri" panose="020F0502020204030204" pitchFamily="34" charset="0"/>
                <a:cs typeface="Arial" panose="020B0604020202020204" pitchFamily="34" charset="0"/>
              </a:rPr>
              <a:t>topic</a:t>
            </a:r>
          </a:p>
          <a:p>
            <a:pPr marL="342900" indent="-342900" algn="just">
              <a:lnSpc>
                <a:spcPct val="100000"/>
              </a:lnSpc>
              <a:spcAft>
                <a:spcPts val="800"/>
              </a:spcAft>
              <a:buFont typeface="Wingdings" panose="05000000000000000000" pitchFamily="2" charset="2"/>
              <a:buChar char="§"/>
            </a:pPr>
            <a:r>
              <a:rPr lang="en-ZA" sz="2000" dirty="0">
                <a:latin typeface="Calibri" panose="020F0502020204030204" pitchFamily="34" charset="0"/>
                <a:ea typeface="Calibri" panose="020F0502020204030204" pitchFamily="34" charset="0"/>
                <a:cs typeface="Arial" panose="020B0604020202020204" pitchFamily="34" charset="0"/>
              </a:rPr>
              <a:t>the </a:t>
            </a:r>
            <a:r>
              <a:rPr lang="en-ZA" sz="2000" b="1" dirty="0">
                <a:latin typeface="Calibri" panose="020F0502020204030204" pitchFamily="34" charset="0"/>
                <a:ea typeface="Calibri" panose="020F0502020204030204" pitchFamily="34" charset="0"/>
                <a:cs typeface="Arial" panose="020B0604020202020204" pitchFamily="34" charset="0"/>
              </a:rPr>
              <a:t>instructions </a:t>
            </a:r>
          </a:p>
          <a:p>
            <a:pPr marL="342900" indent="-342900" algn="just">
              <a:lnSpc>
                <a:spcPct val="100000"/>
              </a:lnSpc>
              <a:spcAft>
                <a:spcPts val="800"/>
              </a:spcAft>
              <a:buFont typeface="Wingdings" panose="05000000000000000000" pitchFamily="2" charset="2"/>
              <a:buChar char="§"/>
            </a:pPr>
            <a:r>
              <a:rPr lang="en-ZA" sz="2000" dirty="0">
                <a:latin typeface="Calibri" panose="020F0502020204030204" pitchFamily="34" charset="0"/>
                <a:ea typeface="Calibri" panose="020F0502020204030204" pitchFamily="34" charset="0"/>
                <a:cs typeface="Arial" panose="020B0604020202020204" pitchFamily="34" charset="0"/>
              </a:rPr>
              <a:t>what </a:t>
            </a:r>
            <a:r>
              <a:rPr lang="en-ZA" sz="2000" b="1" dirty="0">
                <a:latin typeface="Calibri" panose="020F0502020204030204" pitchFamily="34" charset="0"/>
                <a:ea typeface="Calibri" panose="020F0502020204030204" pitchFamily="34" charset="0"/>
                <a:cs typeface="Arial" panose="020B0604020202020204" pitchFamily="34" charset="0"/>
              </a:rPr>
              <a:t>type of assignment </a:t>
            </a:r>
            <a:r>
              <a:rPr lang="en-ZA" sz="2000" dirty="0">
                <a:latin typeface="Calibri" panose="020F0502020204030204" pitchFamily="34" charset="0"/>
                <a:ea typeface="Calibri" panose="020F0502020204030204" pitchFamily="34" charset="0"/>
                <a:cs typeface="Arial" panose="020B0604020202020204" pitchFamily="34" charset="0"/>
              </a:rPr>
              <a:t>(</a:t>
            </a:r>
            <a:r>
              <a:rPr lang="en-ZA" sz="2000" b="1" dirty="0">
                <a:latin typeface="Calibri" panose="020F0502020204030204" pitchFamily="34" charset="0"/>
                <a:ea typeface="Calibri" panose="020F0502020204030204" pitchFamily="34" charset="0"/>
                <a:cs typeface="Arial" panose="020B0604020202020204" pitchFamily="34" charset="0"/>
              </a:rPr>
              <a:t>genre</a:t>
            </a:r>
            <a:r>
              <a:rPr lang="en-ZA" sz="2000" dirty="0">
                <a:latin typeface="Calibri" panose="020F0502020204030204" pitchFamily="34" charset="0"/>
                <a:ea typeface="Calibri" panose="020F0502020204030204" pitchFamily="34" charset="0"/>
                <a:cs typeface="Arial" panose="020B0604020202020204" pitchFamily="34" charset="0"/>
              </a:rPr>
              <a:t>)</a:t>
            </a:r>
          </a:p>
          <a:p>
            <a:pPr marL="342900" indent="-342900" algn="just">
              <a:lnSpc>
                <a:spcPct val="100000"/>
              </a:lnSpc>
              <a:spcAft>
                <a:spcPts val="800"/>
              </a:spcAft>
              <a:buFont typeface="Wingdings" panose="05000000000000000000" pitchFamily="2" charset="2"/>
              <a:buChar char="§"/>
            </a:pPr>
            <a:r>
              <a:rPr lang="en-ZA" sz="2000" dirty="0">
                <a:latin typeface="Calibri" panose="020F0502020204030204" pitchFamily="34" charset="0"/>
                <a:ea typeface="Calibri" panose="020F0502020204030204" pitchFamily="34" charset="0"/>
                <a:cs typeface="Arial" panose="020B0604020202020204" pitchFamily="34" charset="0"/>
              </a:rPr>
              <a:t>what </a:t>
            </a:r>
            <a:r>
              <a:rPr lang="en-ZA" sz="2000" b="1" dirty="0">
                <a:latin typeface="Calibri" panose="020F0502020204030204" pitchFamily="34" charset="0"/>
                <a:ea typeface="Calibri" panose="020F0502020204030204" pitchFamily="34" charset="0"/>
                <a:cs typeface="Arial" panose="020B0604020202020204" pitchFamily="34" charset="0"/>
              </a:rPr>
              <a:t>research</a:t>
            </a:r>
            <a:r>
              <a:rPr lang="en-ZA" sz="2000" dirty="0">
                <a:latin typeface="Calibri" panose="020F0502020204030204" pitchFamily="34" charset="0"/>
                <a:ea typeface="Calibri" panose="020F0502020204030204" pitchFamily="34" charset="0"/>
                <a:cs typeface="Arial" panose="020B0604020202020204" pitchFamily="34" charset="0"/>
              </a:rPr>
              <a:t> you should do</a:t>
            </a:r>
          </a:p>
          <a:p>
            <a:pPr marL="342900" indent="-342900" algn="just">
              <a:lnSpc>
                <a:spcPct val="100000"/>
              </a:lnSpc>
              <a:spcAft>
                <a:spcPts val="800"/>
              </a:spcAft>
              <a:buFont typeface="Wingdings" panose="05000000000000000000" pitchFamily="2" charset="2"/>
              <a:buChar char="§"/>
            </a:pPr>
            <a:r>
              <a:rPr lang="en-ZA" sz="2000" dirty="0">
                <a:latin typeface="Calibri" panose="020F0502020204030204" pitchFamily="34" charset="0"/>
                <a:ea typeface="Calibri" panose="020F0502020204030204" pitchFamily="34" charset="0"/>
                <a:cs typeface="Arial" panose="020B0604020202020204" pitchFamily="34" charset="0"/>
              </a:rPr>
              <a:t>the </a:t>
            </a:r>
            <a:r>
              <a:rPr lang="en-ZA" sz="2000" b="1" dirty="0">
                <a:latin typeface="Calibri" panose="020F0502020204030204" pitchFamily="34" charset="0"/>
                <a:ea typeface="Calibri" panose="020F0502020204030204" pitchFamily="34" charset="0"/>
                <a:cs typeface="Arial" panose="020B0604020202020204" pitchFamily="34" charset="0"/>
              </a:rPr>
              <a:t>technical requirements</a:t>
            </a:r>
          </a:p>
          <a:p>
            <a:pPr marL="342900" indent="-342900" algn="just">
              <a:lnSpc>
                <a:spcPct val="100000"/>
              </a:lnSpc>
              <a:spcAft>
                <a:spcPts val="800"/>
              </a:spcAft>
              <a:buFont typeface="Wingdings" panose="05000000000000000000" pitchFamily="2" charset="2"/>
              <a:buChar char="§"/>
            </a:pPr>
            <a:endParaRPr lang="en-ZA" sz="2000" dirty="0">
              <a:latin typeface="Calibri" panose="020F0502020204030204" pitchFamily="34" charset="0"/>
              <a:ea typeface="Calibri" panose="020F050202020403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66235C82-2FF6-4BBD-9B2D-D7472095C9B1}"/>
              </a:ext>
            </a:extLst>
          </p:cNvPr>
          <p:cNvPicPr>
            <a:picLocks noChangeAspect="1"/>
          </p:cNvPicPr>
          <p:nvPr/>
        </p:nvPicPr>
        <p:blipFill>
          <a:blip r:embed="rId3"/>
          <a:stretch>
            <a:fillRect/>
          </a:stretch>
        </p:blipFill>
        <p:spPr>
          <a:xfrm>
            <a:off x="63777" y="5965371"/>
            <a:ext cx="12128223" cy="892629"/>
          </a:xfrm>
          <a:prstGeom prst="rect">
            <a:avLst/>
          </a:prstGeom>
        </p:spPr>
      </p:pic>
      <p:pic>
        <p:nvPicPr>
          <p:cNvPr id="1026" name="Picture 2" descr="Unpacking the Question - InfoSkills1: Defining Your Topic - Library Guides  at James Cook Univers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1908" y="2180491"/>
            <a:ext cx="5627078" cy="3974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100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23A8F-D5FD-41B2-97EE-B566F516D431}"/>
              </a:ext>
            </a:extLst>
          </p:cNvPr>
          <p:cNvSpPr>
            <a:spLocks noGrp="1"/>
          </p:cNvSpPr>
          <p:nvPr>
            <p:ph type="ctrTitle"/>
          </p:nvPr>
        </p:nvSpPr>
        <p:spPr>
          <a:xfrm>
            <a:off x="0" y="167055"/>
            <a:ext cx="10548730" cy="668214"/>
          </a:xfrm>
        </p:spPr>
        <p:txBody>
          <a:bodyPr>
            <a:noAutofit/>
          </a:bodyPr>
          <a:lstStyle/>
          <a:p>
            <a:r>
              <a:rPr lang="en-ZA" sz="4800" b="1" dirty="0"/>
              <a:t> Where to start?</a:t>
            </a:r>
          </a:p>
        </p:txBody>
      </p:sp>
      <p:sp>
        <p:nvSpPr>
          <p:cNvPr id="3" name="Subtitle 2">
            <a:extLst>
              <a:ext uri="{FF2B5EF4-FFF2-40B4-BE49-F238E27FC236}">
                <a16:creationId xmlns:a16="http://schemas.microsoft.com/office/drawing/2014/main" id="{7AEBD92D-0E5E-4CD4-8B13-BEF04473CB95}"/>
              </a:ext>
            </a:extLst>
          </p:cNvPr>
          <p:cNvSpPr>
            <a:spLocks noGrp="1"/>
          </p:cNvSpPr>
          <p:nvPr>
            <p:ph type="subTitle" idx="1"/>
          </p:nvPr>
        </p:nvSpPr>
        <p:spPr>
          <a:xfrm>
            <a:off x="228601" y="1004512"/>
            <a:ext cx="11526714" cy="4657242"/>
          </a:xfrm>
        </p:spPr>
        <p:txBody>
          <a:bodyPr>
            <a:noAutofit/>
          </a:bodyPr>
          <a:lstStyle/>
          <a:p>
            <a:pPr algn="l"/>
            <a:r>
              <a:rPr lang="en-ZA" b="1" dirty="0"/>
              <a:t>1.2 Use a dictionary</a:t>
            </a:r>
          </a:p>
          <a:p>
            <a:pPr marL="342900" indent="-342900" algn="l">
              <a:buFont typeface="Wingdings" panose="05000000000000000000" pitchFamily="2" charset="2"/>
              <a:buChar char="§"/>
            </a:pPr>
            <a:r>
              <a:rPr lang="en-ZA" sz="2000" dirty="0"/>
              <a:t>Use a dictionary to clarify the meaning of instruction words and key words in your assignment instructions </a:t>
            </a:r>
          </a:p>
          <a:p>
            <a:pPr marL="342900" indent="-342900" algn="l">
              <a:buFont typeface="Wingdings" panose="05000000000000000000" pitchFamily="2" charset="2"/>
              <a:buChar char="§"/>
            </a:pPr>
            <a:r>
              <a:rPr lang="en-ZA" sz="2000" dirty="0"/>
              <a:t>keep your dictionary handy throughout the process of writing</a:t>
            </a:r>
            <a:endParaRPr lang="en-ZA" dirty="0"/>
          </a:p>
          <a:p>
            <a:pPr marL="342900" indent="-342900" algn="l">
              <a:buFont typeface="Wingdings" panose="05000000000000000000" pitchFamily="2" charset="2"/>
              <a:buChar char="§"/>
            </a:pPr>
            <a:r>
              <a:rPr lang="en-ZA" sz="2000" dirty="0"/>
              <a:t>Remember that the same word might mean different things in different contexts </a:t>
            </a:r>
          </a:p>
          <a:p>
            <a:pPr marL="342900" indent="-342900" algn="l">
              <a:buFont typeface="Wingdings" panose="05000000000000000000" pitchFamily="2" charset="2"/>
              <a:buChar char="§"/>
            </a:pPr>
            <a:r>
              <a:rPr lang="en-ZA" sz="2000" dirty="0"/>
              <a:t>Make sure that you have taken the correct meaning for a particular word </a:t>
            </a:r>
          </a:p>
          <a:p>
            <a:pPr marL="342900" indent="-342900" algn="l">
              <a:buFont typeface="Wingdings" panose="05000000000000000000" pitchFamily="2" charset="2"/>
              <a:buChar char="§"/>
            </a:pPr>
            <a:r>
              <a:rPr lang="en-ZA" sz="2000" dirty="0"/>
              <a:t>Speak to the lecturer who assigned the task about the meanings of any words you are not sure of </a:t>
            </a:r>
          </a:p>
          <a:p>
            <a:pPr marL="342900" indent="-342900" algn="l">
              <a:buFont typeface="Wingdings" panose="05000000000000000000" pitchFamily="2" charset="2"/>
              <a:buChar char="§"/>
            </a:pPr>
            <a:r>
              <a:rPr lang="en-ZA" sz="2000" dirty="0"/>
              <a:t>There are several high quality dictionaries that you can use online for free </a:t>
            </a:r>
          </a:p>
          <a:p>
            <a:pPr marL="342900" indent="-342900" algn="l">
              <a:buFont typeface="Wingdings" panose="05000000000000000000" pitchFamily="2" charset="2"/>
              <a:buChar char="ü"/>
            </a:pPr>
            <a:r>
              <a:rPr lang="en-ZA" sz="2000" dirty="0"/>
              <a:t>Collins Dictionary: </a:t>
            </a:r>
            <a:r>
              <a:rPr lang="en-ZA" sz="2000" b="1" dirty="0"/>
              <a:t>https://www.collinsdictionary.com/ </a:t>
            </a:r>
          </a:p>
          <a:p>
            <a:pPr marL="342900" indent="-342900" algn="l">
              <a:buFont typeface="Wingdings" panose="05000000000000000000" pitchFamily="2" charset="2"/>
              <a:buChar char="ü"/>
            </a:pPr>
            <a:r>
              <a:rPr lang="en-ZA" sz="2000" dirty="0"/>
              <a:t>Macmillan Dictionary: </a:t>
            </a:r>
            <a:r>
              <a:rPr lang="en-ZA" sz="2000" b="1" dirty="0"/>
              <a:t>https://www.macmillandictionary.com/ </a:t>
            </a:r>
            <a:endParaRPr lang="en-ZA" sz="2000" dirty="0"/>
          </a:p>
          <a:p>
            <a:pPr marL="342900" indent="-342900" algn="l">
              <a:buFont typeface="Wingdings" panose="05000000000000000000" pitchFamily="2" charset="2"/>
              <a:buChar char="§"/>
            </a:pPr>
            <a:endParaRPr lang="en-ZA" sz="2000" dirty="0"/>
          </a:p>
        </p:txBody>
      </p:sp>
      <p:pic>
        <p:nvPicPr>
          <p:cNvPr id="4" name="Picture 3">
            <a:extLst>
              <a:ext uri="{FF2B5EF4-FFF2-40B4-BE49-F238E27FC236}">
                <a16:creationId xmlns:a16="http://schemas.microsoft.com/office/drawing/2014/main" id="{AA56B128-1B8A-41AF-8965-9F7D449F8FAD}"/>
              </a:ext>
            </a:extLst>
          </p:cNvPr>
          <p:cNvPicPr>
            <a:picLocks noChangeAspect="1"/>
          </p:cNvPicPr>
          <p:nvPr/>
        </p:nvPicPr>
        <p:blipFill>
          <a:blip r:embed="rId3"/>
          <a:stretch>
            <a:fillRect/>
          </a:stretch>
        </p:blipFill>
        <p:spPr>
          <a:xfrm>
            <a:off x="63777" y="5987142"/>
            <a:ext cx="12128223" cy="892629"/>
          </a:xfrm>
          <a:prstGeom prst="rect">
            <a:avLst/>
          </a:prstGeom>
        </p:spPr>
      </p:pic>
    </p:spTree>
    <p:extLst>
      <p:ext uri="{BB962C8B-B14F-4D97-AF65-F5344CB8AC3E}">
        <p14:creationId xmlns:p14="http://schemas.microsoft.com/office/powerpoint/2010/main" val="309326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23A8F-D5FD-41B2-97EE-B566F516D431}"/>
              </a:ext>
            </a:extLst>
          </p:cNvPr>
          <p:cNvSpPr>
            <a:spLocks noGrp="1"/>
          </p:cNvSpPr>
          <p:nvPr>
            <p:ph type="ctrTitle"/>
          </p:nvPr>
        </p:nvSpPr>
        <p:spPr>
          <a:xfrm>
            <a:off x="211015" y="87923"/>
            <a:ext cx="10209926" cy="606669"/>
          </a:xfrm>
        </p:spPr>
        <p:txBody>
          <a:bodyPr>
            <a:noAutofit/>
          </a:bodyPr>
          <a:lstStyle/>
          <a:p>
            <a:r>
              <a:rPr lang="en-ZA" sz="4800" b="1" dirty="0"/>
              <a:t>2. Generate ideas</a:t>
            </a:r>
          </a:p>
        </p:txBody>
      </p:sp>
      <p:sp>
        <p:nvSpPr>
          <p:cNvPr id="3" name="Subtitle 2">
            <a:extLst>
              <a:ext uri="{FF2B5EF4-FFF2-40B4-BE49-F238E27FC236}">
                <a16:creationId xmlns:a16="http://schemas.microsoft.com/office/drawing/2014/main" id="{7AEBD92D-0E5E-4CD4-8B13-BEF04473CB95}"/>
              </a:ext>
            </a:extLst>
          </p:cNvPr>
          <p:cNvSpPr>
            <a:spLocks noGrp="1"/>
          </p:cNvSpPr>
          <p:nvPr>
            <p:ph type="subTitle" idx="1"/>
          </p:nvPr>
        </p:nvSpPr>
        <p:spPr>
          <a:xfrm>
            <a:off x="180764" y="694592"/>
            <a:ext cx="11456375" cy="4202723"/>
          </a:xfrm>
        </p:spPr>
        <p:txBody>
          <a:bodyPr>
            <a:noAutofit/>
          </a:bodyPr>
          <a:lstStyle/>
          <a:p>
            <a:pPr marL="342900" indent="-342900" algn="just">
              <a:buFont typeface="Wingdings" panose="05000000000000000000" pitchFamily="2" charset="2"/>
              <a:buChar char="§"/>
            </a:pPr>
            <a:r>
              <a:rPr lang="en-ZA" sz="2000" dirty="0"/>
              <a:t>Generate ideas and write them down so that you can get started with writing </a:t>
            </a:r>
          </a:p>
          <a:p>
            <a:pPr marL="342900" indent="-342900" algn="just">
              <a:buFont typeface="Wingdings" panose="05000000000000000000" pitchFamily="2" charset="2"/>
              <a:buChar char="§"/>
            </a:pPr>
            <a:r>
              <a:rPr lang="en-ZA" sz="2000" dirty="0"/>
              <a:t>You can use various methods to do this, such as </a:t>
            </a:r>
            <a:r>
              <a:rPr lang="en-ZA" sz="2000" b="1" dirty="0"/>
              <a:t>freewriting and brainstorming</a:t>
            </a:r>
          </a:p>
          <a:p>
            <a:pPr marL="342900" indent="-342900" algn="just">
              <a:buFont typeface="Wingdings" panose="05000000000000000000" pitchFamily="2" charset="2"/>
              <a:buChar char="§"/>
            </a:pPr>
            <a:r>
              <a:rPr lang="en-ZA" sz="2000" b="1" dirty="0"/>
              <a:t>Brainstorming method example: </a:t>
            </a:r>
          </a:p>
          <a:p>
            <a:pPr marL="1257300" lvl="2" indent="-342900" algn="just">
              <a:buFont typeface="Wingdings" panose="05000000000000000000" pitchFamily="2" charset="2"/>
              <a:buChar char="§"/>
            </a:pPr>
            <a:endParaRPr lang="en-US" sz="1400" dirty="0"/>
          </a:p>
        </p:txBody>
      </p:sp>
      <p:pic>
        <p:nvPicPr>
          <p:cNvPr id="4" name="Picture 3">
            <a:extLst>
              <a:ext uri="{FF2B5EF4-FFF2-40B4-BE49-F238E27FC236}">
                <a16:creationId xmlns:a16="http://schemas.microsoft.com/office/drawing/2014/main" id="{E33F8F28-0B1C-41B0-8216-7E17AAB1EA74}"/>
              </a:ext>
            </a:extLst>
          </p:cNvPr>
          <p:cNvPicPr>
            <a:picLocks noChangeAspect="1"/>
          </p:cNvPicPr>
          <p:nvPr/>
        </p:nvPicPr>
        <p:blipFill>
          <a:blip r:embed="rId3"/>
          <a:stretch>
            <a:fillRect/>
          </a:stretch>
        </p:blipFill>
        <p:spPr>
          <a:xfrm>
            <a:off x="63777" y="5987142"/>
            <a:ext cx="12128223" cy="892629"/>
          </a:xfrm>
          <a:prstGeom prst="rect">
            <a:avLst/>
          </a:prstGeom>
        </p:spPr>
      </p:pic>
      <p:sp>
        <p:nvSpPr>
          <p:cNvPr id="5" name="AutoShape 2" descr="20 Business Research Topics Important for the 21st Century | DoMyPapers.com"/>
          <p:cNvSpPr>
            <a:spLocks noChangeAspect="1" noChangeArrowheads="1"/>
          </p:cNvSpPr>
          <p:nvPr/>
        </p:nvSpPr>
        <p:spPr bwMode="auto">
          <a:xfrm>
            <a:off x="63777" y="-38185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2054" name="Picture 6" descr="Purpose of Business Research Stock Illustration - Illustration of  advantage, info: 1175623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955" y="1828800"/>
            <a:ext cx="9319846" cy="4158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810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295FB-42B3-4728-8937-90B4B78FE845}"/>
              </a:ext>
            </a:extLst>
          </p:cNvPr>
          <p:cNvSpPr>
            <a:spLocks noGrp="1"/>
          </p:cNvSpPr>
          <p:nvPr>
            <p:ph type="title"/>
          </p:nvPr>
        </p:nvSpPr>
        <p:spPr>
          <a:xfrm>
            <a:off x="664029" y="116569"/>
            <a:ext cx="10515600" cy="551646"/>
          </a:xfrm>
        </p:spPr>
        <p:txBody>
          <a:bodyPr>
            <a:noAutofit/>
          </a:bodyPr>
          <a:lstStyle/>
          <a:p>
            <a:pPr algn="ctr"/>
            <a:r>
              <a:rPr lang="en-ZA" sz="4800" b="1" dirty="0"/>
              <a:t>Generate ideas</a:t>
            </a:r>
          </a:p>
        </p:txBody>
      </p:sp>
      <p:sp>
        <p:nvSpPr>
          <p:cNvPr id="3" name="Content Placeholder 2">
            <a:extLst>
              <a:ext uri="{FF2B5EF4-FFF2-40B4-BE49-F238E27FC236}">
                <a16:creationId xmlns:a16="http://schemas.microsoft.com/office/drawing/2014/main" id="{D48F2B68-BD7E-4709-A1C9-1697E6871B85}"/>
              </a:ext>
            </a:extLst>
          </p:cNvPr>
          <p:cNvSpPr>
            <a:spLocks noGrp="1"/>
          </p:cNvSpPr>
          <p:nvPr>
            <p:ph idx="1"/>
          </p:nvPr>
        </p:nvSpPr>
        <p:spPr>
          <a:xfrm>
            <a:off x="272562" y="808892"/>
            <a:ext cx="10907067" cy="5357185"/>
          </a:xfrm>
        </p:spPr>
        <p:txBody>
          <a:bodyPr>
            <a:normAutofit/>
          </a:bodyPr>
          <a:lstStyle/>
          <a:p>
            <a:pPr algn="just">
              <a:buFont typeface="Wingdings" panose="05000000000000000000" pitchFamily="2" charset="2"/>
              <a:buChar char="§"/>
            </a:pPr>
            <a:r>
              <a:rPr lang="en-ZA" sz="2400" b="1" dirty="0"/>
              <a:t>Freewriting method example:</a:t>
            </a:r>
          </a:p>
          <a:p>
            <a:pPr marL="0" indent="0" algn="just">
              <a:buNone/>
            </a:pPr>
            <a:endParaRPr lang="en-ZA" sz="2400" dirty="0"/>
          </a:p>
        </p:txBody>
      </p:sp>
      <p:pic>
        <p:nvPicPr>
          <p:cNvPr id="4" name="Picture 3">
            <a:extLst>
              <a:ext uri="{FF2B5EF4-FFF2-40B4-BE49-F238E27FC236}">
                <a16:creationId xmlns:a16="http://schemas.microsoft.com/office/drawing/2014/main" id="{4D8AFCB4-1261-4F69-8DC0-0545D68D334B}"/>
              </a:ext>
            </a:extLst>
          </p:cNvPr>
          <p:cNvPicPr>
            <a:picLocks noChangeAspect="1"/>
          </p:cNvPicPr>
          <p:nvPr/>
        </p:nvPicPr>
        <p:blipFill>
          <a:blip r:embed="rId3"/>
          <a:stretch>
            <a:fillRect/>
          </a:stretch>
        </p:blipFill>
        <p:spPr>
          <a:xfrm>
            <a:off x="63777" y="5987142"/>
            <a:ext cx="12128223" cy="892629"/>
          </a:xfrm>
          <a:prstGeom prst="rect">
            <a:avLst/>
          </a:prstGeom>
        </p:spPr>
      </p:pic>
      <p:pic>
        <p:nvPicPr>
          <p:cNvPr id="5" name="Picture 4"/>
          <p:cNvPicPr>
            <a:picLocks noChangeAspect="1"/>
          </p:cNvPicPr>
          <p:nvPr/>
        </p:nvPicPr>
        <p:blipFill>
          <a:blip r:embed="rId4"/>
          <a:stretch>
            <a:fillRect/>
          </a:stretch>
        </p:blipFill>
        <p:spPr>
          <a:xfrm>
            <a:off x="395654" y="1186962"/>
            <a:ext cx="7341577" cy="5119792"/>
          </a:xfrm>
          <a:prstGeom prst="rect">
            <a:avLst/>
          </a:prstGeom>
        </p:spPr>
      </p:pic>
    </p:spTree>
    <p:extLst>
      <p:ext uri="{BB962C8B-B14F-4D97-AF65-F5344CB8AC3E}">
        <p14:creationId xmlns:p14="http://schemas.microsoft.com/office/powerpoint/2010/main" val="3325119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8588" y="439288"/>
            <a:ext cx="11196918" cy="4154984"/>
          </a:xfrm>
          <a:prstGeom prst="rect">
            <a:avLst/>
          </a:prstGeom>
          <a:noFill/>
        </p:spPr>
        <p:txBody>
          <a:bodyPr wrap="square" lIns="91440" tIns="45720" rIns="91440" bIns="45720">
            <a:spAutoFit/>
          </a:bodyPr>
          <a:lstStyle/>
          <a:p>
            <a:pPr algn="ctr"/>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What is your suitable method of approaching assignment?</a:t>
            </a:r>
          </a:p>
          <a:p>
            <a:pPr algn="ctr"/>
            <a:endPar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How has the method contributed to your academic writing?</a:t>
            </a:r>
          </a:p>
          <a:p>
            <a:pPr algn="ctr"/>
            <a:endPar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437848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295FB-42B3-4728-8937-90B4B78FE845}"/>
              </a:ext>
            </a:extLst>
          </p:cNvPr>
          <p:cNvSpPr>
            <a:spLocks noGrp="1"/>
          </p:cNvSpPr>
          <p:nvPr>
            <p:ph type="title"/>
          </p:nvPr>
        </p:nvSpPr>
        <p:spPr>
          <a:xfrm>
            <a:off x="200466" y="105507"/>
            <a:ext cx="10913849" cy="615461"/>
          </a:xfrm>
        </p:spPr>
        <p:txBody>
          <a:bodyPr>
            <a:noAutofit/>
          </a:bodyPr>
          <a:lstStyle/>
          <a:p>
            <a:pPr algn="ctr"/>
            <a:r>
              <a:rPr lang="en-US" sz="4800" b="1" dirty="0"/>
              <a:t>3. Gathering and </a:t>
            </a:r>
            <a:r>
              <a:rPr lang="en-US" sz="4800" b="1" dirty="0" err="1"/>
              <a:t>organising</a:t>
            </a:r>
            <a:r>
              <a:rPr lang="en-US" sz="4800" b="1" dirty="0"/>
              <a:t> information</a:t>
            </a:r>
            <a:endParaRPr lang="en-ZA" sz="4800" b="1" dirty="0"/>
          </a:p>
        </p:txBody>
      </p:sp>
      <p:sp>
        <p:nvSpPr>
          <p:cNvPr id="3" name="Content Placeholder 2">
            <a:extLst>
              <a:ext uri="{FF2B5EF4-FFF2-40B4-BE49-F238E27FC236}">
                <a16:creationId xmlns:a16="http://schemas.microsoft.com/office/drawing/2014/main" id="{D48F2B68-BD7E-4709-A1C9-1697E6871B85}"/>
              </a:ext>
            </a:extLst>
          </p:cNvPr>
          <p:cNvSpPr>
            <a:spLocks noGrp="1"/>
          </p:cNvSpPr>
          <p:nvPr>
            <p:ph idx="1"/>
          </p:nvPr>
        </p:nvSpPr>
        <p:spPr>
          <a:xfrm>
            <a:off x="200466" y="1134209"/>
            <a:ext cx="11549742" cy="5081954"/>
          </a:xfrm>
        </p:spPr>
        <p:txBody>
          <a:bodyPr>
            <a:normAutofit/>
          </a:bodyPr>
          <a:lstStyle/>
          <a:p>
            <a:pPr>
              <a:buFont typeface="Wingdings" panose="05000000000000000000" pitchFamily="2" charset="2"/>
              <a:buChar char="§"/>
            </a:pPr>
            <a:r>
              <a:rPr lang="en-ZA" sz="2000" b="1" dirty="0"/>
              <a:t>To gather information, you need to consider the following:</a:t>
            </a:r>
          </a:p>
          <a:p>
            <a:r>
              <a:rPr lang="en-ZA" sz="2000" dirty="0"/>
              <a:t>What information do you have?</a:t>
            </a:r>
          </a:p>
          <a:p>
            <a:r>
              <a:rPr lang="en-ZA" sz="2000" dirty="0"/>
              <a:t>What information do you need?</a:t>
            </a:r>
          </a:p>
          <a:p>
            <a:r>
              <a:rPr lang="en-ZA" sz="2000" dirty="0"/>
              <a:t>Where can the right information be found?</a:t>
            </a:r>
          </a:p>
          <a:p>
            <a:pPr marL="0" indent="0">
              <a:buNone/>
            </a:pPr>
            <a:endParaRPr lang="en-ZA" sz="2000" dirty="0"/>
          </a:p>
          <a:p>
            <a:pPr>
              <a:buFont typeface="Wingdings" panose="05000000000000000000" pitchFamily="2" charset="2"/>
              <a:buChar char="§"/>
            </a:pPr>
            <a:r>
              <a:rPr lang="en-ZA" sz="2000" b="1" dirty="0"/>
              <a:t>Two things make selecting appropriate resource material tricky:</a:t>
            </a:r>
          </a:p>
          <a:p>
            <a:r>
              <a:rPr lang="en-ZA" sz="2000" dirty="0"/>
              <a:t>The overwhelming amount of resources available</a:t>
            </a:r>
          </a:p>
          <a:p>
            <a:r>
              <a:rPr lang="en-ZA" sz="2000" dirty="0"/>
              <a:t>The speed at which information becomes outdated </a:t>
            </a:r>
          </a:p>
          <a:p>
            <a:pPr marL="0" indent="0">
              <a:buNone/>
            </a:pPr>
            <a:endParaRPr lang="en-ZA" sz="2000" dirty="0"/>
          </a:p>
        </p:txBody>
      </p:sp>
      <p:pic>
        <p:nvPicPr>
          <p:cNvPr id="5" name="Picture 4">
            <a:extLst>
              <a:ext uri="{FF2B5EF4-FFF2-40B4-BE49-F238E27FC236}">
                <a16:creationId xmlns:a16="http://schemas.microsoft.com/office/drawing/2014/main" id="{E321F109-9F7F-4EFE-B9E7-E215B5B16B40}"/>
              </a:ext>
            </a:extLst>
          </p:cNvPr>
          <p:cNvPicPr>
            <a:picLocks noChangeAspect="1"/>
          </p:cNvPicPr>
          <p:nvPr/>
        </p:nvPicPr>
        <p:blipFill>
          <a:blip r:embed="rId3"/>
          <a:stretch>
            <a:fillRect/>
          </a:stretch>
        </p:blipFill>
        <p:spPr>
          <a:xfrm>
            <a:off x="63777" y="5987142"/>
            <a:ext cx="12128223" cy="892629"/>
          </a:xfrm>
          <a:prstGeom prst="rect">
            <a:avLst/>
          </a:prstGeom>
        </p:spPr>
      </p:pic>
    </p:spTree>
    <p:extLst>
      <p:ext uri="{BB962C8B-B14F-4D97-AF65-F5344CB8AC3E}">
        <p14:creationId xmlns:p14="http://schemas.microsoft.com/office/powerpoint/2010/main" val="3816984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054" y="96715"/>
            <a:ext cx="11186746" cy="483577"/>
          </a:xfrm>
        </p:spPr>
        <p:txBody>
          <a:bodyPr>
            <a:normAutofit fontScale="90000"/>
          </a:bodyPr>
          <a:lstStyle/>
          <a:p>
            <a:pPr algn="ctr"/>
            <a:r>
              <a:rPr lang="en-ZA" b="1" dirty="0"/>
              <a:t>3.1 Evaluating Sources like a pro</a:t>
            </a:r>
          </a:p>
        </p:txBody>
      </p:sp>
      <p:sp>
        <p:nvSpPr>
          <p:cNvPr id="3" name="Content Placeholder 2"/>
          <p:cNvSpPr>
            <a:spLocks noGrp="1"/>
          </p:cNvSpPr>
          <p:nvPr>
            <p:ph idx="1"/>
          </p:nvPr>
        </p:nvSpPr>
        <p:spPr>
          <a:xfrm>
            <a:off x="351692" y="694592"/>
            <a:ext cx="11002108" cy="5482371"/>
          </a:xfrm>
        </p:spPr>
        <p:txBody>
          <a:bodyPr>
            <a:normAutofit/>
          </a:bodyPr>
          <a:lstStyle/>
          <a:p>
            <a:pPr>
              <a:buFont typeface="Wingdings" panose="05000000000000000000" pitchFamily="2" charset="2"/>
              <a:buChar char="§"/>
            </a:pPr>
            <a:r>
              <a:rPr lang="en-ZA" sz="2000" dirty="0"/>
              <a:t>Consider all of the following when evaluating resource material (boos, e-books, articles, and website) to use for your assignment:</a:t>
            </a:r>
          </a:p>
          <a:p>
            <a:pPr marL="0" indent="0">
              <a:buNone/>
            </a:pPr>
            <a:endParaRPr lang="en-ZA" sz="2000" dirty="0"/>
          </a:p>
        </p:txBody>
      </p:sp>
      <p:pic>
        <p:nvPicPr>
          <p:cNvPr id="4" name="Picture 3"/>
          <p:cNvPicPr>
            <a:picLocks noChangeAspect="1"/>
          </p:cNvPicPr>
          <p:nvPr/>
        </p:nvPicPr>
        <p:blipFill>
          <a:blip r:embed="rId2"/>
          <a:stretch>
            <a:fillRect/>
          </a:stretch>
        </p:blipFill>
        <p:spPr>
          <a:xfrm>
            <a:off x="351692" y="1443317"/>
            <a:ext cx="10199077" cy="5029201"/>
          </a:xfrm>
          <a:prstGeom prst="rect">
            <a:avLst/>
          </a:prstGeom>
        </p:spPr>
      </p:pic>
    </p:spTree>
    <p:extLst>
      <p:ext uri="{BB962C8B-B14F-4D97-AF65-F5344CB8AC3E}">
        <p14:creationId xmlns:p14="http://schemas.microsoft.com/office/powerpoint/2010/main" val="4109530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D0E6C5A4F99844B59208623AE44152" ma:contentTypeVersion="13" ma:contentTypeDescription="Create a new document." ma:contentTypeScope="" ma:versionID="cbcc0d874d9a5c9d6b9b1772a713f2d9">
  <xsd:schema xmlns:xsd="http://www.w3.org/2001/XMLSchema" xmlns:xs="http://www.w3.org/2001/XMLSchema" xmlns:p="http://schemas.microsoft.com/office/2006/metadata/properties" xmlns:ns3="733bc07f-b3e8-4728-beb3-42b1d6781b2b" xmlns:ns4="130f3575-88c8-4ebe-94b3-b5c49b5e0173" targetNamespace="http://schemas.microsoft.com/office/2006/metadata/properties" ma:root="true" ma:fieldsID="71131fcd819fdde6f5958c48b6edf9c1" ns3:_="" ns4:_="">
    <xsd:import namespace="733bc07f-b3e8-4728-beb3-42b1d6781b2b"/>
    <xsd:import namespace="130f3575-88c8-4ebe-94b3-b5c49b5e017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3bc07f-b3e8-4728-beb3-42b1d6781b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30f3575-88c8-4ebe-94b3-b5c49b5e017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84F6D0-C56E-43F1-98A7-A3355D9480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3bc07f-b3e8-4728-beb3-42b1d6781b2b"/>
    <ds:schemaRef ds:uri="130f3575-88c8-4ebe-94b3-b5c49b5e01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420E73-1E46-40F8-A704-13D30C01E7B7}">
  <ds:schemaRefs>
    <ds:schemaRef ds:uri="http://purl.org/dc/terms/"/>
    <ds:schemaRef ds:uri="http://purl.org/dc/dcmitype/"/>
    <ds:schemaRef ds:uri="http://schemas.microsoft.com/office/2006/metadata/properties"/>
    <ds:schemaRef ds:uri="http://schemas.microsoft.com/office/2006/documentManagement/types"/>
    <ds:schemaRef ds:uri="733bc07f-b3e8-4728-beb3-42b1d6781b2b"/>
    <ds:schemaRef ds:uri="130f3575-88c8-4ebe-94b3-b5c49b5e0173"/>
    <ds:schemaRef ds:uri="http://www.w3.org/XML/1998/namespace"/>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513D5492-FF2F-4545-BA16-FDF7798612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6236</TotalTime>
  <Words>1135</Words>
  <Application>Microsoft Office PowerPoint</Application>
  <PresentationFormat>Widescreen</PresentationFormat>
  <Paragraphs>139</Paragraphs>
  <Slides>21</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Arial</vt:lpstr>
      <vt:lpstr>Avenir Black</vt:lpstr>
      <vt:lpstr>Avenir Book</vt:lpstr>
      <vt:lpstr>Avenir LT 45 Book</vt:lpstr>
      <vt:lpstr>Avenir Medium</vt:lpstr>
      <vt:lpstr>Calibri</vt:lpstr>
      <vt:lpstr>Calibri Light</vt:lpstr>
      <vt:lpstr>Wingdings</vt:lpstr>
      <vt:lpstr>Office Theme</vt:lpstr>
      <vt:lpstr>Default Design</vt:lpstr>
      <vt:lpstr>ACADEMIC WRITING AND LITERACY: HOW TO APPROACH ASSIGNEMENT TOPICS BY  MR S SIRAYI (ACADEMIC ADVISOR AND LECTURER)</vt:lpstr>
      <vt:lpstr> Workshop content</vt:lpstr>
      <vt:lpstr>1. Where to start?</vt:lpstr>
      <vt:lpstr> Where to start?</vt:lpstr>
      <vt:lpstr>2. Generate ideas</vt:lpstr>
      <vt:lpstr>Generate ideas</vt:lpstr>
      <vt:lpstr>PowerPoint Presentation</vt:lpstr>
      <vt:lpstr>3. Gathering and organising information</vt:lpstr>
      <vt:lpstr>3.1 Evaluating Sources like a pro</vt:lpstr>
      <vt:lpstr>4. Keeping a record of bibliographical info</vt:lpstr>
      <vt:lpstr>5. Draw up a mind-map</vt:lpstr>
      <vt:lpstr>6. Structuring your assignment</vt:lpstr>
      <vt:lpstr>6.1 Example of the structure of a research assignment</vt:lpstr>
      <vt:lpstr>6.2 Develop a thesis or opinion statement</vt:lpstr>
      <vt:lpstr>6.2.1 Examples of a thesis or opinion statement</vt:lpstr>
      <vt:lpstr>7. Guidelines for writing different sections of your assignment</vt:lpstr>
      <vt:lpstr>8. Writing a conclusion that is appropriate for an academic assignment</vt:lpstr>
      <vt:lpstr>8.1 Conclusion example for an academic assignment</vt:lpstr>
      <vt:lpstr>9. Checking and editing your assignment</vt:lpstr>
      <vt:lpstr>10. Get feedback from your friends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Philiso, Andile, (Mr) (s219755418)</dc:creator>
  <cp:lastModifiedBy>Hayidakis, Haydn (Mr) (Summerstrand Campus South )</cp:lastModifiedBy>
  <cp:revision>119</cp:revision>
  <dcterms:created xsi:type="dcterms:W3CDTF">2021-06-21T23:35:42Z</dcterms:created>
  <dcterms:modified xsi:type="dcterms:W3CDTF">2022-03-22T11:46:37Z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0x01010074D0E6C5A4F99844B59208623AE44152</vt:lpwstr>
  </property>
</Properties>
</file>