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58" r:id="rId6"/>
  </p:sldMasterIdLst>
  <p:notesMasterIdLst>
    <p:notesMasterId r:id="rId35"/>
  </p:notesMasterIdLst>
  <p:sldIdLst>
    <p:sldId id="270" r:id="rId7"/>
    <p:sldId id="330" r:id="rId8"/>
    <p:sldId id="299" r:id="rId9"/>
    <p:sldId id="298" r:id="rId10"/>
    <p:sldId id="275" r:id="rId11"/>
    <p:sldId id="769" r:id="rId12"/>
    <p:sldId id="276" r:id="rId13"/>
    <p:sldId id="332" r:id="rId14"/>
    <p:sldId id="343" r:id="rId15"/>
    <p:sldId id="261" r:id="rId16"/>
    <p:sldId id="773" r:id="rId17"/>
    <p:sldId id="774" r:id="rId18"/>
    <p:sldId id="280" r:id="rId19"/>
    <p:sldId id="281" r:id="rId20"/>
    <p:sldId id="282" r:id="rId21"/>
    <p:sldId id="772" r:id="rId22"/>
    <p:sldId id="335" r:id="rId23"/>
    <p:sldId id="278" r:id="rId24"/>
    <p:sldId id="277" r:id="rId25"/>
    <p:sldId id="264" r:id="rId26"/>
    <p:sldId id="265" r:id="rId27"/>
    <p:sldId id="285" r:id="rId28"/>
    <p:sldId id="291" r:id="rId29"/>
    <p:sldId id="266" r:id="rId30"/>
    <p:sldId id="770" r:id="rId31"/>
    <p:sldId id="283" r:id="rId32"/>
    <p:sldId id="269" r:id="rId33"/>
    <p:sldId id="284" r:id="rId3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000"/>
    <a:srgbClr val="57BCE9"/>
    <a:srgbClr val="003057"/>
    <a:srgbClr val="001027"/>
    <a:srgbClr val="9B221F"/>
    <a:srgbClr val="F14F12"/>
    <a:srgbClr val="6C28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83604"/>
  </p:normalViewPr>
  <p:slideViewPr>
    <p:cSldViewPr>
      <p:cViewPr varScale="1">
        <p:scale>
          <a:sx n="86" d="100"/>
          <a:sy n="86" d="100"/>
        </p:scale>
        <p:origin x="135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6DFCC-1E16-4983-92D5-B5AC89331E74}"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4F8CAD3D-9E7A-4C46-AEDE-5B7D1009F013}">
      <dgm:prSet/>
      <dgm:spPr/>
      <dgm:t>
        <a:bodyPr/>
        <a:lstStyle/>
        <a:p>
          <a:r>
            <a:rPr lang="en-ZA" b="1"/>
            <a:t>Goal setting is a powerful, personal process for thinking about your ideal future, and for motivating yourself to turn your vision of this future into reality</a:t>
          </a:r>
          <a:endParaRPr lang="en-US"/>
        </a:p>
      </dgm:t>
    </dgm:pt>
    <dgm:pt modelId="{A4F1603E-D5BE-45FA-98FC-994A2B8AD8E1}" type="parTrans" cxnId="{06BE51AE-BA82-461D-B915-788FB55AB3F5}">
      <dgm:prSet/>
      <dgm:spPr/>
      <dgm:t>
        <a:bodyPr/>
        <a:lstStyle/>
        <a:p>
          <a:endParaRPr lang="en-US"/>
        </a:p>
      </dgm:t>
    </dgm:pt>
    <dgm:pt modelId="{76B42969-E55C-447F-966B-6A7F65F13282}" type="sibTrans" cxnId="{06BE51AE-BA82-461D-B915-788FB55AB3F5}">
      <dgm:prSet/>
      <dgm:spPr/>
      <dgm:t>
        <a:bodyPr/>
        <a:lstStyle/>
        <a:p>
          <a:endParaRPr lang="en-US"/>
        </a:p>
      </dgm:t>
    </dgm:pt>
    <dgm:pt modelId="{49040EFF-4415-4735-9459-AA4EEB26613E}">
      <dgm:prSet/>
      <dgm:spPr/>
      <dgm:t>
        <a:bodyPr/>
        <a:lstStyle/>
        <a:p>
          <a:r>
            <a:rPr lang="en-ZA" b="1" dirty="0"/>
            <a:t>Goal setting is an important method of: </a:t>
          </a:r>
          <a:endParaRPr lang="en-US" dirty="0"/>
        </a:p>
      </dgm:t>
    </dgm:pt>
    <dgm:pt modelId="{86282B42-0F52-49A2-B469-414E40748587}" type="parTrans" cxnId="{9F0317E1-CC20-46C1-BC98-068D594FA27B}">
      <dgm:prSet/>
      <dgm:spPr/>
      <dgm:t>
        <a:bodyPr/>
        <a:lstStyle/>
        <a:p>
          <a:endParaRPr lang="en-US"/>
        </a:p>
      </dgm:t>
    </dgm:pt>
    <dgm:pt modelId="{E0CE6899-5710-43CD-A4FE-1B5F9506626E}" type="sibTrans" cxnId="{9F0317E1-CC20-46C1-BC98-068D594FA27B}">
      <dgm:prSet/>
      <dgm:spPr/>
      <dgm:t>
        <a:bodyPr/>
        <a:lstStyle/>
        <a:p>
          <a:endParaRPr lang="en-US"/>
        </a:p>
      </dgm:t>
    </dgm:pt>
    <dgm:pt modelId="{BF167C06-5352-4EB9-8549-4D6C41239C43}">
      <dgm:prSet/>
      <dgm:spPr/>
      <dgm:t>
        <a:bodyPr/>
        <a:lstStyle/>
        <a:p>
          <a:r>
            <a:rPr lang="en-ZA" b="1" dirty="0"/>
            <a:t>Deciding what you want to achieve in your life</a:t>
          </a:r>
          <a:endParaRPr lang="en-US" b="1" dirty="0"/>
        </a:p>
      </dgm:t>
    </dgm:pt>
    <dgm:pt modelId="{852F8D20-809F-4250-9E23-B09D4599F848}" type="parTrans" cxnId="{6DC4DE30-C99D-497E-8F35-750B3F9FDAF9}">
      <dgm:prSet/>
      <dgm:spPr/>
      <dgm:t>
        <a:bodyPr/>
        <a:lstStyle/>
        <a:p>
          <a:endParaRPr lang="en-US"/>
        </a:p>
      </dgm:t>
    </dgm:pt>
    <dgm:pt modelId="{99277673-B69C-477F-B810-46B0D386EB0F}" type="sibTrans" cxnId="{6DC4DE30-C99D-497E-8F35-750B3F9FDAF9}">
      <dgm:prSet/>
      <dgm:spPr/>
      <dgm:t>
        <a:bodyPr/>
        <a:lstStyle/>
        <a:p>
          <a:endParaRPr lang="en-US"/>
        </a:p>
      </dgm:t>
    </dgm:pt>
    <dgm:pt modelId="{BEB4F586-9B49-4D77-BA1B-7699C69E2ACA}">
      <dgm:prSet/>
      <dgm:spPr/>
      <dgm:t>
        <a:bodyPr/>
        <a:lstStyle/>
        <a:p>
          <a:r>
            <a:rPr lang="en-ZA" b="1" dirty="0"/>
            <a:t>Separating what's important from distraction</a:t>
          </a:r>
          <a:endParaRPr lang="en-US" b="1" dirty="0"/>
        </a:p>
      </dgm:t>
    </dgm:pt>
    <dgm:pt modelId="{76D41BDA-3ADB-4A87-87B4-52DFB5E4ACD2}" type="parTrans" cxnId="{8796F7A8-8507-4CDB-BDC6-57B6D12A096D}">
      <dgm:prSet/>
      <dgm:spPr/>
      <dgm:t>
        <a:bodyPr/>
        <a:lstStyle/>
        <a:p>
          <a:endParaRPr lang="en-US"/>
        </a:p>
      </dgm:t>
    </dgm:pt>
    <dgm:pt modelId="{A69B5138-9F4A-443D-85E3-39D5642C4E71}" type="sibTrans" cxnId="{8796F7A8-8507-4CDB-BDC6-57B6D12A096D}">
      <dgm:prSet/>
      <dgm:spPr/>
      <dgm:t>
        <a:bodyPr/>
        <a:lstStyle/>
        <a:p>
          <a:endParaRPr lang="en-US"/>
        </a:p>
      </dgm:t>
    </dgm:pt>
    <dgm:pt modelId="{F565142D-4A51-43C4-BA4B-4B2872DC66FA}">
      <dgm:prSet/>
      <dgm:spPr/>
      <dgm:t>
        <a:bodyPr/>
        <a:lstStyle/>
        <a:p>
          <a:r>
            <a:rPr lang="en-ZA" b="1" dirty="0"/>
            <a:t>Building your self-confidence, based on successful achievement of goals</a:t>
          </a:r>
          <a:endParaRPr lang="en-US" b="1" dirty="0"/>
        </a:p>
      </dgm:t>
    </dgm:pt>
    <dgm:pt modelId="{2FD61D8D-5BD7-47FA-802A-25DB22C687EA}" type="parTrans" cxnId="{8CF7DE12-F4AC-4FA4-BFAC-2BC333D365EC}">
      <dgm:prSet/>
      <dgm:spPr/>
      <dgm:t>
        <a:bodyPr/>
        <a:lstStyle/>
        <a:p>
          <a:endParaRPr lang="en-US"/>
        </a:p>
      </dgm:t>
    </dgm:pt>
    <dgm:pt modelId="{5C8A2318-B264-4CDD-BDDC-811C04370A3F}" type="sibTrans" cxnId="{8CF7DE12-F4AC-4FA4-BFAC-2BC333D365EC}">
      <dgm:prSet/>
      <dgm:spPr/>
      <dgm:t>
        <a:bodyPr/>
        <a:lstStyle/>
        <a:p>
          <a:endParaRPr lang="en-US"/>
        </a:p>
      </dgm:t>
    </dgm:pt>
    <dgm:pt modelId="{F6F0EAF1-C783-4DE4-82B1-7D59633F9055}">
      <dgm:prSet/>
      <dgm:spPr/>
      <dgm:t>
        <a:bodyPr/>
        <a:lstStyle/>
        <a:p>
          <a:r>
            <a:rPr lang="en-ZA" b="1" dirty="0"/>
            <a:t>If you want to succeed, you need to set goals. Without goals you lack focus and direction. </a:t>
          </a:r>
          <a:endParaRPr lang="en-US" b="1" dirty="0"/>
        </a:p>
      </dgm:t>
    </dgm:pt>
    <dgm:pt modelId="{50DD173F-486A-4BC6-BEA2-78E4C7D2CC36}" type="parTrans" cxnId="{AFBCBBED-A3C2-4643-9CA9-526417B47A15}">
      <dgm:prSet/>
      <dgm:spPr/>
      <dgm:t>
        <a:bodyPr/>
        <a:lstStyle/>
        <a:p>
          <a:endParaRPr lang="en-US"/>
        </a:p>
      </dgm:t>
    </dgm:pt>
    <dgm:pt modelId="{93F90CE5-836B-4AE6-8797-52DF80E8E5FE}" type="sibTrans" cxnId="{AFBCBBED-A3C2-4643-9CA9-526417B47A15}">
      <dgm:prSet/>
      <dgm:spPr/>
      <dgm:t>
        <a:bodyPr/>
        <a:lstStyle/>
        <a:p>
          <a:endParaRPr lang="en-US"/>
        </a:p>
      </dgm:t>
    </dgm:pt>
    <dgm:pt modelId="{5D98E1BD-D8C7-4344-BEDA-8B9C4BF3A404}">
      <dgm:prSet/>
      <dgm:spPr/>
      <dgm:t>
        <a:bodyPr/>
        <a:lstStyle/>
        <a:p>
          <a:r>
            <a:rPr lang="en-ZA" b="1" dirty="0"/>
            <a:t>Goal setting not only allows you to take control of your life's direction; it also provides you with a benchmark for determining whether you are succeeding.</a:t>
          </a:r>
          <a:endParaRPr lang="en-US" b="1" dirty="0"/>
        </a:p>
      </dgm:t>
    </dgm:pt>
    <dgm:pt modelId="{9898F68E-0E7F-4176-AEB0-9EBF14DB530F}" type="parTrans" cxnId="{5843A408-FBE9-4CC7-AAF8-B68FFCD68736}">
      <dgm:prSet/>
      <dgm:spPr/>
      <dgm:t>
        <a:bodyPr/>
        <a:lstStyle/>
        <a:p>
          <a:endParaRPr lang="en-US"/>
        </a:p>
      </dgm:t>
    </dgm:pt>
    <dgm:pt modelId="{BC210E3B-8216-4AE9-8F2F-23A22980EEBB}" type="sibTrans" cxnId="{5843A408-FBE9-4CC7-AAF8-B68FFCD68736}">
      <dgm:prSet/>
      <dgm:spPr/>
      <dgm:t>
        <a:bodyPr/>
        <a:lstStyle/>
        <a:p>
          <a:endParaRPr lang="en-US"/>
        </a:p>
      </dgm:t>
    </dgm:pt>
    <dgm:pt modelId="{1ED59242-ECE4-4F79-A55A-B17C41C23CC7}" type="pres">
      <dgm:prSet presAssocID="{4D26DFCC-1E16-4983-92D5-B5AC89331E74}" presName="Name0" presStyleCnt="0">
        <dgm:presLayoutVars>
          <dgm:dir/>
          <dgm:animLvl val="lvl"/>
          <dgm:resizeHandles val="exact"/>
        </dgm:presLayoutVars>
      </dgm:prSet>
      <dgm:spPr/>
    </dgm:pt>
    <dgm:pt modelId="{E5C4F51D-39F9-4DF0-8079-692128969869}" type="pres">
      <dgm:prSet presAssocID="{49040EFF-4415-4735-9459-AA4EEB26613E}" presName="boxAndChildren" presStyleCnt="0"/>
      <dgm:spPr/>
    </dgm:pt>
    <dgm:pt modelId="{24531733-A760-43CB-BF72-B7BE176B1C64}" type="pres">
      <dgm:prSet presAssocID="{49040EFF-4415-4735-9459-AA4EEB26613E}" presName="parentTextBox" presStyleLbl="node1" presStyleIdx="0" presStyleCnt="2"/>
      <dgm:spPr/>
    </dgm:pt>
    <dgm:pt modelId="{CF030B50-6639-4CB4-9E5E-6358A5B48EF7}" type="pres">
      <dgm:prSet presAssocID="{49040EFF-4415-4735-9459-AA4EEB26613E}" presName="entireBox" presStyleLbl="node1" presStyleIdx="0" presStyleCnt="2" custScaleY="127287"/>
      <dgm:spPr/>
    </dgm:pt>
    <dgm:pt modelId="{33AE2866-F671-4492-9FD1-F1A0F7EA1EAC}" type="pres">
      <dgm:prSet presAssocID="{49040EFF-4415-4735-9459-AA4EEB26613E}" presName="descendantBox" presStyleCnt="0"/>
      <dgm:spPr/>
    </dgm:pt>
    <dgm:pt modelId="{8DB586FA-35B1-454A-8CF3-A3D5388ACAB0}" type="pres">
      <dgm:prSet presAssocID="{BF167C06-5352-4EB9-8549-4D6C41239C43}" presName="childTextBox" presStyleLbl="fgAccFollowNode1" presStyleIdx="0" presStyleCnt="5">
        <dgm:presLayoutVars>
          <dgm:bulletEnabled val="1"/>
        </dgm:presLayoutVars>
      </dgm:prSet>
      <dgm:spPr/>
    </dgm:pt>
    <dgm:pt modelId="{A7AA0A65-E107-40DF-9CDD-65E5D504DD84}" type="pres">
      <dgm:prSet presAssocID="{BEB4F586-9B49-4D77-BA1B-7699C69E2ACA}" presName="childTextBox" presStyleLbl="fgAccFollowNode1" presStyleIdx="1" presStyleCnt="5">
        <dgm:presLayoutVars>
          <dgm:bulletEnabled val="1"/>
        </dgm:presLayoutVars>
      </dgm:prSet>
      <dgm:spPr/>
    </dgm:pt>
    <dgm:pt modelId="{3B86C62D-933A-4AFA-8BE1-6BF0D6974DE4}" type="pres">
      <dgm:prSet presAssocID="{F565142D-4A51-43C4-BA4B-4B2872DC66FA}" presName="childTextBox" presStyleLbl="fgAccFollowNode1" presStyleIdx="2" presStyleCnt="5">
        <dgm:presLayoutVars>
          <dgm:bulletEnabled val="1"/>
        </dgm:presLayoutVars>
      </dgm:prSet>
      <dgm:spPr/>
    </dgm:pt>
    <dgm:pt modelId="{19EDA675-220F-4B74-A000-5A1094724DCE}" type="pres">
      <dgm:prSet presAssocID="{F6F0EAF1-C783-4DE4-82B1-7D59633F9055}" presName="childTextBox" presStyleLbl="fgAccFollowNode1" presStyleIdx="3" presStyleCnt="5">
        <dgm:presLayoutVars>
          <dgm:bulletEnabled val="1"/>
        </dgm:presLayoutVars>
      </dgm:prSet>
      <dgm:spPr/>
    </dgm:pt>
    <dgm:pt modelId="{35D54D99-B0AF-4216-9702-5A8EC92A6810}" type="pres">
      <dgm:prSet presAssocID="{5D98E1BD-D8C7-4344-BEDA-8B9C4BF3A404}" presName="childTextBox" presStyleLbl="fgAccFollowNode1" presStyleIdx="4" presStyleCnt="5">
        <dgm:presLayoutVars>
          <dgm:bulletEnabled val="1"/>
        </dgm:presLayoutVars>
      </dgm:prSet>
      <dgm:spPr/>
    </dgm:pt>
    <dgm:pt modelId="{F6CE87F6-2069-4AE2-B92F-17529D67D4E2}" type="pres">
      <dgm:prSet presAssocID="{76B42969-E55C-447F-966B-6A7F65F13282}" presName="sp" presStyleCnt="0"/>
      <dgm:spPr/>
    </dgm:pt>
    <dgm:pt modelId="{5ACB088D-8928-4C9E-ACB2-7913CB58894A}" type="pres">
      <dgm:prSet presAssocID="{4F8CAD3D-9E7A-4C46-AEDE-5B7D1009F013}" presName="arrowAndChildren" presStyleCnt="0"/>
      <dgm:spPr/>
    </dgm:pt>
    <dgm:pt modelId="{5CA3CD60-A3B6-4A18-9EB0-1E982C62D971}" type="pres">
      <dgm:prSet presAssocID="{4F8CAD3D-9E7A-4C46-AEDE-5B7D1009F013}" presName="parentTextArrow" presStyleLbl="node1" presStyleIdx="1" presStyleCnt="2"/>
      <dgm:spPr/>
    </dgm:pt>
  </dgm:ptLst>
  <dgm:cxnLst>
    <dgm:cxn modelId="{5843A408-FBE9-4CC7-AAF8-B68FFCD68736}" srcId="{49040EFF-4415-4735-9459-AA4EEB26613E}" destId="{5D98E1BD-D8C7-4344-BEDA-8B9C4BF3A404}" srcOrd="4" destOrd="0" parTransId="{9898F68E-0E7F-4176-AEB0-9EBF14DB530F}" sibTransId="{BC210E3B-8216-4AE9-8F2F-23A22980EEBB}"/>
    <dgm:cxn modelId="{8CF7DE12-F4AC-4FA4-BFAC-2BC333D365EC}" srcId="{49040EFF-4415-4735-9459-AA4EEB26613E}" destId="{F565142D-4A51-43C4-BA4B-4B2872DC66FA}" srcOrd="2" destOrd="0" parTransId="{2FD61D8D-5BD7-47FA-802A-25DB22C687EA}" sibTransId="{5C8A2318-B264-4CDD-BDDC-811C04370A3F}"/>
    <dgm:cxn modelId="{B47DBE16-CCD1-469A-82D8-8F46179F36FA}" type="presOf" srcId="{5D98E1BD-D8C7-4344-BEDA-8B9C4BF3A404}" destId="{35D54D99-B0AF-4216-9702-5A8EC92A6810}" srcOrd="0" destOrd="0" presId="urn:microsoft.com/office/officeart/2005/8/layout/process4"/>
    <dgm:cxn modelId="{C933741C-3EEA-47DB-B83C-87173B775DB8}" type="presOf" srcId="{4F8CAD3D-9E7A-4C46-AEDE-5B7D1009F013}" destId="{5CA3CD60-A3B6-4A18-9EB0-1E982C62D971}" srcOrd="0" destOrd="0" presId="urn:microsoft.com/office/officeart/2005/8/layout/process4"/>
    <dgm:cxn modelId="{31E4422C-8A60-4688-9CAE-D0BF8BA78C2B}" type="presOf" srcId="{49040EFF-4415-4735-9459-AA4EEB26613E}" destId="{24531733-A760-43CB-BF72-B7BE176B1C64}" srcOrd="0" destOrd="0" presId="urn:microsoft.com/office/officeart/2005/8/layout/process4"/>
    <dgm:cxn modelId="{6DC4DE30-C99D-497E-8F35-750B3F9FDAF9}" srcId="{49040EFF-4415-4735-9459-AA4EEB26613E}" destId="{BF167C06-5352-4EB9-8549-4D6C41239C43}" srcOrd="0" destOrd="0" parTransId="{852F8D20-809F-4250-9E23-B09D4599F848}" sibTransId="{99277673-B69C-477F-B810-46B0D386EB0F}"/>
    <dgm:cxn modelId="{4822F167-4DEA-4DD0-872B-6E040127A785}" type="presOf" srcId="{4D26DFCC-1E16-4983-92D5-B5AC89331E74}" destId="{1ED59242-ECE4-4F79-A55A-B17C41C23CC7}" srcOrd="0" destOrd="0" presId="urn:microsoft.com/office/officeart/2005/8/layout/process4"/>
    <dgm:cxn modelId="{27598D82-7956-409B-B53E-55CA83CD6E5D}" type="presOf" srcId="{BEB4F586-9B49-4D77-BA1B-7699C69E2ACA}" destId="{A7AA0A65-E107-40DF-9CDD-65E5D504DD84}" srcOrd="0" destOrd="0" presId="urn:microsoft.com/office/officeart/2005/8/layout/process4"/>
    <dgm:cxn modelId="{EC648C9A-0FEA-436E-B813-DC1AE2064207}" type="presOf" srcId="{49040EFF-4415-4735-9459-AA4EEB26613E}" destId="{CF030B50-6639-4CB4-9E5E-6358A5B48EF7}" srcOrd="1" destOrd="0" presId="urn:microsoft.com/office/officeart/2005/8/layout/process4"/>
    <dgm:cxn modelId="{A0CC8FA3-1E8D-41C5-87D9-3599123E5D64}" type="presOf" srcId="{F6F0EAF1-C783-4DE4-82B1-7D59633F9055}" destId="{19EDA675-220F-4B74-A000-5A1094724DCE}" srcOrd="0" destOrd="0" presId="urn:microsoft.com/office/officeart/2005/8/layout/process4"/>
    <dgm:cxn modelId="{8796F7A8-8507-4CDB-BDC6-57B6D12A096D}" srcId="{49040EFF-4415-4735-9459-AA4EEB26613E}" destId="{BEB4F586-9B49-4D77-BA1B-7699C69E2ACA}" srcOrd="1" destOrd="0" parTransId="{76D41BDA-3ADB-4A87-87B4-52DFB5E4ACD2}" sibTransId="{A69B5138-9F4A-443D-85E3-39D5642C4E71}"/>
    <dgm:cxn modelId="{06BE51AE-BA82-461D-B915-788FB55AB3F5}" srcId="{4D26DFCC-1E16-4983-92D5-B5AC89331E74}" destId="{4F8CAD3D-9E7A-4C46-AEDE-5B7D1009F013}" srcOrd="0" destOrd="0" parTransId="{A4F1603E-D5BE-45FA-98FC-994A2B8AD8E1}" sibTransId="{76B42969-E55C-447F-966B-6A7F65F13282}"/>
    <dgm:cxn modelId="{3A2E09B5-1283-4079-B61E-EF27BD4DBEBB}" type="presOf" srcId="{F565142D-4A51-43C4-BA4B-4B2872DC66FA}" destId="{3B86C62D-933A-4AFA-8BE1-6BF0D6974DE4}" srcOrd="0" destOrd="0" presId="urn:microsoft.com/office/officeart/2005/8/layout/process4"/>
    <dgm:cxn modelId="{9F0317E1-CC20-46C1-BC98-068D594FA27B}" srcId="{4D26DFCC-1E16-4983-92D5-B5AC89331E74}" destId="{49040EFF-4415-4735-9459-AA4EEB26613E}" srcOrd="1" destOrd="0" parTransId="{86282B42-0F52-49A2-B469-414E40748587}" sibTransId="{E0CE6899-5710-43CD-A4FE-1B5F9506626E}"/>
    <dgm:cxn modelId="{2122EBE2-6900-4EFA-9625-5D66D14B589C}" type="presOf" srcId="{BF167C06-5352-4EB9-8549-4D6C41239C43}" destId="{8DB586FA-35B1-454A-8CF3-A3D5388ACAB0}" srcOrd="0" destOrd="0" presId="urn:microsoft.com/office/officeart/2005/8/layout/process4"/>
    <dgm:cxn modelId="{AFBCBBED-A3C2-4643-9CA9-526417B47A15}" srcId="{49040EFF-4415-4735-9459-AA4EEB26613E}" destId="{F6F0EAF1-C783-4DE4-82B1-7D59633F9055}" srcOrd="3" destOrd="0" parTransId="{50DD173F-486A-4BC6-BEA2-78E4C7D2CC36}" sibTransId="{93F90CE5-836B-4AE6-8797-52DF80E8E5FE}"/>
    <dgm:cxn modelId="{C21D1DE1-7257-4455-B974-902B8FB3B8A0}" type="presParOf" srcId="{1ED59242-ECE4-4F79-A55A-B17C41C23CC7}" destId="{E5C4F51D-39F9-4DF0-8079-692128969869}" srcOrd="0" destOrd="0" presId="urn:microsoft.com/office/officeart/2005/8/layout/process4"/>
    <dgm:cxn modelId="{293869A3-7897-4BF2-8104-D4C7017EA3B7}" type="presParOf" srcId="{E5C4F51D-39F9-4DF0-8079-692128969869}" destId="{24531733-A760-43CB-BF72-B7BE176B1C64}" srcOrd="0" destOrd="0" presId="urn:microsoft.com/office/officeart/2005/8/layout/process4"/>
    <dgm:cxn modelId="{90924D9D-3AB4-4C4E-BD42-D770569ECC47}" type="presParOf" srcId="{E5C4F51D-39F9-4DF0-8079-692128969869}" destId="{CF030B50-6639-4CB4-9E5E-6358A5B48EF7}" srcOrd="1" destOrd="0" presId="urn:microsoft.com/office/officeart/2005/8/layout/process4"/>
    <dgm:cxn modelId="{47F65CC2-82A5-4042-9662-0077377B7EE6}" type="presParOf" srcId="{E5C4F51D-39F9-4DF0-8079-692128969869}" destId="{33AE2866-F671-4492-9FD1-F1A0F7EA1EAC}" srcOrd="2" destOrd="0" presId="urn:microsoft.com/office/officeart/2005/8/layout/process4"/>
    <dgm:cxn modelId="{1E8C504D-60ED-426E-9F39-66F0E0C9C94D}" type="presParOf" srcId="{33AE2866-F671-4492-9FD1-F1A0F7EA1EAC}" destId="{8DB586FA-35B1-454A-8CF3-A3D5388ACAB0}" srcOrd="0" destOrd="0" presId="urn:microsoft.com/office/officeart/2005/8/layout/process4"/>
    <dgm:cxn modelId="{BA9AA7D3-CD53-435B-AD40-3EE731830FA6}" type="presParOf" srcId="{33AE2866-F671-4492-9FD1-F1A0F7EA1EAC}" destId="{A7AA0A65-E107-40DF-9CDD-65E5D504DD84}" srcOrd="1" destOrd="0" presId="urn:microsoft.com/office/officeart/2005/8/layout/process4"/>
    <dgm:cxn modelId="{F4AA42A7-E9CB-4076-BF49-2BAC608B4E40}" type="presParOf" srcId="{33AE2866-F671-4492-9FD1-F1A0F7EA1EAC}" destId="{3B86C62D-933A-4AFA-8BE1-6BF0D6974DE4}" srcOrd="2" destOrd="0" presId="urn:microsoft.com/office/officeart/2005/8/layout/process4"/>
    <dgm:cxn modelId="{4F1733E2-06D4-4676-A17A-DF582840C2FF}" type="presParOf" srcId="{33AE2866-F671-4492-9FD1-F1A0F7EA1EAC}" destId="{19EDA675-220F-4B74-A000-5A1094724DCE}" srcOrd="3" destOrd="0" presId="urn:microsoft.com/office/officeart/2005/8/layout/process4"/>
    <dgm:cxn modelId="{240BDF4B-E9CD-4421-94ED-DD14BE18789B}" type="presParOf" srcId="{33AE2866-F671-4492-9FD1-F1A0F7EA1EAC}" destId="{35D54D99-B0AF-4216-9702-5A8EC92A6810}" srcOrd="4" destOrd="0" presId="urn:microsoft.com/office/officeart/2005/8/layout/process4"/>
    <dgm:cxn modelId="{A018EC10-532F-45B1-9D4F-6D1CCA1608CC}" type="presParOf" srcId="{1ED59242-ECE4-4F79-A55A-B17C41C23CC7}" destId="{F6CE87F6-2069-4AE2-B92F-17529D67D4E2}" srcOrd="1" destOrd="0" presId="urn:microsoft.com/office/officeart/2005/8/layout/process4"/>
    <dgm:cxn modelId="{4835F98F-10CC-4A27-972B-68D2D46FCC62}" type="presParOf" srcId="{1ED59242-ECE4-4F79-A55A-B17C41C23CC7}" destId="{5ACB088D-8928-4C9E-ACB2-7913CB58894A}" srcOrd="2" destOrd="0" presId="urn:microsoft.com/office/officeart/2005/8/layout/process4"/>
    <dgm:cxn modelId="{25C993CF-705C-474B-A8F2-4590F32C63EA}" type="presParOf" srcId="{5ACB088D-8928-4C9E-ACB2-7913CB58894A}" destId="{5CA3CD60-A3B6-4A18-9EB0-1E982C62D97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8421A9-83C2-42D5-ACE9-0138532C23B1}" type="doc">
      <dgm:prSet loTypeId="urn:microsoft.com/office/officeart/2005/8/layout/chevron1" loCatId="process" qsTypeId="urn:microsoft.com/office/officeart/2005/8/quickstyle/simple1" qsCatId="simple" csTypeId="urn:microsoft.com/office/officeart/2005/8/colors/accent6_4" csCatId="accent6" phldr="1"/>
      <dgm:spPr/>
    </dgm:pt>
    <dgm:pt modelId="{CA925D10-B876-46C0-8DA8-6728D2356F20}">
      <dgm:prSet phldrT="[Text]" custT="1"/>
      <dgm:spPr/>
      <dgm:t>
        <a:bodyPr/>
        <a:lstStyle/>
        <a:p>
          <a:r>
            <a:rPr lang="en-ZA" sz="1200" b="1" dirty="0"/>
            <a:t>Personal vision</a:t>
          </a:r>
        </a:p>
      </dgm:t>
    </dgm:pt>
    <dgm:pt modelId="{04B9B2CD-F4B2-419D-8BE2-F1156B6A54E5}" type="parTrans" cxnId="{8EEDDE79-6CDB-4E90-B788-B4D7D5DD9568}">
      <dgm:prSet/>
      <dgm:spPr/>
      <dgm:t>
        <a:bodyPr/>
        <a:lstStyle/>
        <a:p>
          <a:endParaRPr lang="en-ZA"/>
        </a:p>
      </dgm:t>
    </dgm:pt>
    <dgm:pt modelId="{F1308F5B-2875-4C67-AD53-8D45E33D8F86}" type="sibTrans" cxnId="{8EEDDE79-6CDB-4E90-B788-B4D7D5DD9568}">
      <dgm:prSet/>
      <dgm:spPr/>
      <dgm:t>
        <a:bodyPr/>
        <a:lstStyle/>
        <a:p>
          <a:endParaRPr lang="en-ZA"/>
        </a:p>
      </dgm:t>
    </dgm:pt>
    <dgm:pt modelId="{C48D817E-C6C8-43B3-BECC-890A6A08AE28}">
      <dgm:prSet phldrT="[Text]" custT="1"/>
      <dgm:spPr/>
      <dgm:t>
        <a:bodyPr/>
        <a:lstStyle/>
        <a:p>
          <a:r>
            <a:rPr lang="en-ZA" sz="1200" b="1" dirty="0"/>
            <a:t>Long-term goals</a:t>
          </a:r>
        </a:p>
      </dgm:t>
    </dgm:pt>
    <dgm:pt modelId="{5F52AA61-F749-4BF0-8661-9983A3DC69F6}" type="parTrans" cxnId="{F3F57593-6CDA-4F27-9223-7C5473FA63C7}">
      <dgm:prSet/>
      <dgm:spPr/>
      <dgm:t>
        <a:bodyPr/>
        <a:lstStyle/>
        <a:p>
          <a:endParaRPr lang="en-ZA"/>
        </a:p>
      </dgm:t>
    </dgm:pt>
    <dgm:pt modelId="{A2D80A72-D262-43F0-93EB-69A6E8458405}" type="sibTrans" cxnId="{F3F57593-6CDA-4F27-9223-7C5473FA63C7}">
      <dgm:prSet/>
      <dgm:spPr/>
      <dgm:t>
        <a:bodyPr/>
        <a:lstStyle/>
        <a:p>
          <a:endParaRPr lang="en-ZA"/>
        </a:p>
      </dgm:t>
    </dgm:pt>
    <dgm:pt modelId="{7943DE0E-67ED-4DD9-9FEF-A9E5AD208270}">
      <dgm:prSet custT="1"/>
      <dgm:spPr/>
      <dgm:t>
        <a:bodyPr/>
        <a:lstStyle/>
        <a:p>
          <a:r>
            <a:rPr lang="en-ZA" sz="1200" b="1" dirty="0"/>
            <a:t>Consider Life roles and SWOT analysis</a:t>
          </a:r>
        </a:p>
      </dgm:t>
    </dgm:pt>
    <dgm:pt modelId="{790AC3FD-89D4-4033-9A64-5A0FA0D59F5A}" type="parTrans" cxnId="{FDA3FDE0-7057-4FA1-A457-694F2AAA1130}">
      <dgm:prSet/>
      <dgm:spPr/>
      <dgm:t>
        <a:bodyPr/>
        <a:lstStyle/>
        <a:p>
          <a:endParaRPr lang="en-ZA"/>
        </a:p>
      </dgm:t>
    </dgm:pt>
    <dgm:pt modelId="{791EFF56-A9CA-4020-8536-14E1E16ADAC4}" type="sibTrans" cxnId="{FDA3FDE0-7057-4FA1-A457-694F2AAA1130}">
      <dgm:prSet/>
      <dgm:spPr/>
      <dgm:t>
        <a:bodyPr/>
        <a:lstStyle/>
        <a:p>
          <a:endParaRPr lang="en-ZA"/>
        </a:p>
      </dgm:t>
    </dgm:pt>
    <dgm:pt modelId="{0659E4B9-6C31-48FF-BD6D-A2EA9F69C236}">
      <dgm:prSet custT="1"/>
      <dgm:spPr/>
      <dgm:t>
        <a:bodyPr/>
        <a:lstStyle/>
        <a:p>
          <a:r>
            <a:rPr lang="en-ZA" sz="1200" b="1" dirty="0"/>
            <a:t>Action plans</a:t>
          </a:r>
        </a:p>
      </dgm:t>
    </dgm:pt>
    <dgm:pt modelId="{F4F3D710-E3C6-468B-AD40-5862FCD77159}" type="parTrans" cxnId="{F6EB8499-667A-4BD3-A5EE-A8CD35780BCE}">
      <dgm:prSet/>
      <dgm:spPr/>
      <dgm:t>
        <a:bodyPr/>
        <a:lstStyle/>
        <a:p>
          <a:endParaRPr lang="en-ZA"/>
        </a:p>
      </dgm:t>
    </dgm:pt>
    <dgm:pt modelId="{3B5F6200-D5BC-4BFF-85E4-7505750BCD32}" type="sibTrans" cxnId="{F6EB8499-667A-4BD3-A5EE-A8CD35780BCE}">
      <dgm:prSet/>
      <dgm:spPr/>
      <dgm:t>
        <a:bodyPr/>
        <a:lstStyle/>
        <a:p>
          <a:endParaRPr lang="en-ZA"/>
        </a:p>
      </dgm:t>
    </dgm:pt>
    <dgm:pt modelId="{35910C30-55D0-4B53-872D-E5F783DC325F}">
      <dgm:prSet custT="1"/>
      <dgm:spPr/>
      <dgm:t>
        <a:bodyPr/>
        <a:lstStyle/>
        <a:p>
          <a:r>
            <a:rPr lang="en-ZA" sz="1200" b="1" dirty="0"/>
            <a:t>Review Progress </a:t>
          </a:r>
        </a:p>
      </dgm:t>
    </dgm:pt>
    <dgm:pt modelId="{AB73E467-9FA2-400D-B1D3-271E41F597E7}" type="parTrans" cxnId="{EE15FA9B-4153-4839-AE15-BB1E287C4702}">
      <dgm:prSet/>
      <dgm:spPr/>
      <dgm:t>
        <a:bodyPr/>
        <a:lstStyle/>
        <a:p>
          <a:endParaRPr lang="en-ZA"/>
        </a:p>
      </dgm:t>
    </dgm:pt>
    <dgm:pt modelId="{CCCC7DBF-B4AC-4A92-A08D-5B77036EAAB8}" type="sibTrans" cxnId="{EE15FA9B-4153-4839-AE15-BB1E287C4702}">
      <dgm:prSet/>
      <dgm:spPr/>
      <dgm:t>
        <a:bodyPr/>
        <a:lstStyle/>
        <a:p>
          <a:endParaRPr lang="en-ZA"/>
        </a:p>
      </dgm:t>
    </dgm:pt>
    <dgm:pt modelId="{04A2760A-11E8-4EEC-B229-9B458167FDBD}">
      <dgm:prSet phldrT="[Text]" custT="1"/>
      <dgm:spPr/>
      <dgm:t>
        <a:bodyPr/>
        <a:lstStyle/>
        <a:p>
          <a:r>
            <a:rPr lang="en-ZA" sz="1200" b="1" dirty="0"/>
            <a:t>Short-term goals</a:t>
          </a:r>
        </a:p>
      </dgm:t>
    </dgm:pt>
    <dgm:pt modelId="{42A1FF98-C299-4A39-815D-FBA0D957635B}" type="sibTrans" cxnId="{20D692B9-89A4-4A32-8FD3-744412E8C947}">
      <dgm:prSet/>
      <dgm:spPr/>
      <dgm:t>
        <a:bodyPr/>
        <a:lstStyle/>
        <a:p>
          <a:endParaRPr lang="en-ZA"/>
        </a:p>
      </dgm:t>
    </dgm:pt>
    <dgm:pt modelId="{40F78321-9B3D-4284-8C8A-89EF1BB39BFE}" type="parTrans" cxnId="{20D692B9-89A4-4A32-8FD3-744412E8C947}">
      <dgm:prSet/>
      <dgm:spPr/>
      <dgm:t>
        <a:bodyPr/>
        <a:lstStyle/>
        <a:p>
          <a:endParaRPr lang="en-ZA"/>
        </a:p>
      </dgm:t>
    </dgm:pt>
    <dgm:pt modelId="{69D45ABE-25D1-4DB5-BF03-3E255304FEAB}" type="pres">
      <dgm:prSet presAssocID="{B98421A9-83C2-42D5-ACE9-0138532C23B1}" presName="Name0" presStyleCnt="0">
        <dgm:presLayoutVars>
          <dgm:dir/>
          <dgm:animLvl val="lvl"/>
          <dgm:resizeHandles val="exact"/>
        </dgm:presLayoutVars>
      </dgm:prSet>
      <dgm:spPr/>
    </dgm:pt>
    <dgm:pt modelId="{724A0958-4A08-433F-9CDE-7A16E5C5FB69}" type="pres">
      <dgm:prSet presAssocID="{CA925D10-B876-46C0-8DA8-6728D2356F20}" presName="parTxOnly" presStyleLbl="node1" presStyleIdx="0" presStyleCnt="6" custScaleX="131329" custScaleY="195640">
        <dgm:presLayoutVars>
          <dgm:chMax val="0"/>
          <dgm:chPref val="0"/>
          <dgm:bulletEnabled val="1"/>
        </dgm:presLayoutVars>
      </dgm:prSet>
      <dgm:spPr/>
    </dgm:pt>
    <dgm:pt modelId="{45988658-D9C5-4BCC-87EE-0347F0FE530C}" type="pres">
      <dgm:prSet presAssocID="{F1308F5B-2875-4C67-AD53-8D45E33D8F86}" presName="parTxOnlySpace" presStyleCnt="0"/>
      <dgm:spPr/>
    </dgm:pt>
    <dgm:pt modelId="{E2901AF6-9FEF-4E30-8E88-DD894094C4CA}" type="pres">
      <dgm:prSet presAssocID="{C48D817E-C6C8-43B3-BECC-890A6A08AE28}" presName="parTxOnly" presStyleLbl="node1" presStyleIdx="1" presStyleCnt="6" custScaleX="113983" custScaleY="123563">
        <dgm:presLayoutVars>
          <dgm:chMax val="0"/>
          <dgm:chPref val="0"/>
          <dgm:bulletEnabled val="1"/>
        </dgm:presLayoutVars>
      </dgm:prSet>
      <dgm:spPr/>
    </dgm:pt>
    <dgm:pt modelId="{43F731EC-8234-42A3-9CED-F00E3AC8E976}" type="pres">
      <dgm:prSet presAssocID="{A2D80A72-D262-43F0-93EB-69A6E8458405}" presName="parTxOnlySpace" presStyleCnt="0"/>
      <dgm:spPr/>
    </dgm:pt>
    <dgm:pt modelId="{FE9FBFA0-3EC5-4442-A7E0-75161E1843A1}" type="pres">
      <dgm:prSet presAssocID="{04A2760A-11E8-4EEC-B229-9B458167FDBD}" presName="parTxOnly" presStyleLbl="node1" presStyleIdx="2" presStyleCnt="6" custScaleX="108121" custScaleY="126555">
        <dgm:presLayoutVars>
          <dgm:chMax val="0"/>
          <dgm:chPref val="0"/>
          <dgm:bulletEnabled val="1"/>
        </dgm:presLayoutVars>
      </dgm:prSet>
      <dgm:spPr/>
    </dgm:pt>
    <dgm:pt modelId="{CD3C0A23-8A07-48FE-ABD1-1CE73D82D053}" type="pres">
      <dgm:prSet presAssocID="{42A1FF98-C299-4A39-815D-FBA0D957635B}" presName="parTxOnlySpace" presStyleCnt="0"/>
      <dgm:spPr/>
    </dgm:pt>
    <dgm:pt modelId="{48D248EC-EC7B-4E9F-8CF0-D42999963B64}" type="pres">
      <dgm:prSet presAssocID="{7943DE0E-67ED-4DD9-9FEF-A9E5AD208270}" presName="parTxOnly" presStyleLbl="node1" presStyleIdx="3" presStyleCnt="6" custScaleX="124201" custScaleY="155212">
        <dgm:presLayoutVars>
          <dgm:chMax val="0"/>
          <dgm:chPref val="0"/>
          <dgm:bulletEnabled val="1"/>
        </dgm:presLayoutVars>
      </dgm:prSet>
      <dgm:spPr/>
    </dgm:pt>
    <dgm:pt modelId="{294DBC20-7112-4804-BA43-25D19F73D51D}" type="pres">
      <dgm:prSet presAssocID="{791EFF56-A9CA-4020-8536-14E1E16ADAC4}" presName="parTxOnlySpace" presStyleCnt="0"/>
      <dgm:spPr/>
    </dgm:pt>
    <dgm:pt modelId="{DD213410-627A-46F6-BFBE-024318C3BD4F}" type="pres">
      <dgm:prSet presAssocID="{0659E4B9-6C31-48FF-BD6D-A2EA9F69C236}" presName="parTxOnly" presStyleLbl="node1" presStyleIdx="4" presStyleCnt="6" custScaleX="105275" custScaleY="130266">
        <dgm:presLayoutVars>
          <dgm:chMax val="0"/>
          <dgm:chPref val="0"/>
          <dgm:bulletEnabled val="1"/>
        </dgm:presLayoutVars>
      </dgm:prSet>
      <dgm:spPr/>
    </dgm:pt>
    <dgm:pt modelId="{BC2D5B80-3314-497A-861D-7EC81D256981}" type="pres">
      <dgm:prSet presAssocID="{3B5F6200-D5BC-4BFF-85E4-7505750BCD32}" presName="parTxOnlySpace" presStyleCnt="0"/>
      <dgm:spPr/>
    </dgm:pt>
    <dgm:pt modelId="{5BD3EAB2-6128-44BD-BC14-6B43007EAEB9}" type="pres">
      <dgm:prSet presAssocID="{35910C30-55D0-4B53-872D-E5F783DC325F}" presName="parTxOnly" presStyleLbl="node1" presStyleIdx="5" presStyleCnt="6" custScaleX="115618" custScaleY="126232" custLinFactNeighborX="-53157" custLinFactNeighborY="3712">
        <dgm:presLayoutVars>
          <dgm:chMax val="0"/>
          <dgm:chPref val="0"/>
          <dgm:bulletEnabled val="1"/>
        </dgm:presLayoutVars>
      </dgm:prSet>
      <dgm:spPr/>
    </dgm:pt>
  </dgm:ptLst>
  <dgm:cxnLst>
    <dgm:cxn modelId="{0D667F0D-520F-42D4-B7B2-3811619DC975}" type="presOf" srcId="{B98421A9-83C2-42D5-ACE9-0138532C23B1}" destId="{69D45ABE-25D1-4DB5-BF03-3E255304FEAB}" srcOrd="0" destOrd="0" presId="urn:microsoft.com/office/officeart/2005/8/layout/chevron1"/>
    <dgm:cxn modelId="{0C453314-D1B4-438B-94EB-963B3824EA2B}" type="presOf" srcId="{7943DE0E-67ED-4DD9-9FEF-A9E5AD208270}" destId="{48D248EC-EC7B-4E9F-8CF0-D42999963B64}" srcOrd="0" destOrd="0" presId="urn:microsoft.com/office/officeart/2005/8/layout/chevron1"/>
    <dgm:cxn modelId="{75AC8E37-A273-4453-AEE8-55D6D0EFD20D}" type="presOf" srcId="{35910C30-55D0-4B53-872D-E5F783DC325F}" destId="{5BD3EAB2-6128-44BD-BC14-6B43007EAEB9}" srcOrd="0" destOrd="0" presId="urn:microsoft.com/office/officeart/2005/8/layout/chevron1"/>
    <dgm:cxn modelId="{C4A8633C-8DBC-4943-AF4E-C2F5EACFD278}" type="presOf" srcId="{0659E4B9-6C31-48FF-BD6D-A2EA9F69C236}" destId="{DD213410-627A-46F6-BFBE-024318C3BD4F}" srcOrd="0" destOrd="0" presId="urn:microsoft.com/office/officeart/2005/8/layout/chevron1"/>
    <dgm:cxn modelId="{78F7D946-C4C7-47EA-87C3-5982E88BFC99}" type="presOf" srcId="{C48D817E-C6C8-43B3-BECC-890A6A08AE28}" destId="{E2901AF6-9FEF-4E30-8E88-DD894094C4CA}" srcOrd="0" destOrd="0" presId="urn:microsoft.com/office/officeart/2005/8/layout/chevron1"/>
    <dgm:cxn modelId="{8EEDDE79-6CDB-4E90-B788-B4D7D5DD9568}" srcId="{B98421A9-83C2-42D5-ACE9-0138532C23B1}" destId="{CA925D10-B876-46C0-8DA8-6728D2356F20}" srcOrd="0" destOrd="0" parTransId="{04B9B2CD-F4B2-419D-8BE2-F1156B6A54E5}" sibTransId="{F1308F5B-2875-4C67-AD53-8D45E33D8F86}"/>
    <dgm:cxn modelId="{F3F57593-6CDA-4F27-9223-7C5473FA63C7}" srcId="{B98421A9-83C2-42D5-ACE9-0138532C23B1}" destId="{C48D817E-C6C8-43B3-BECC-890A6A08AE28}" srcOrd="1" destOrd="0" parTransId="{5F52AA61-F749-4BF0-8661-9983A3DC69F6}" sibTransId="{A2D80A72-D262-43F0-93EB-69A6E8458405}"/>
    <dgm:cxn modelId="{F6EB8499-667A-4BD3-A5EE-A8CD35780BCE}" srcId="{B98421A9-83C2-42D5-ACE9-0138532C23B1}" destId="{0659E4B9-6C31-48FF-BD6D-A2EA9F69C236}" srcOrd="4" destOrd="0" parTransId="{F4F3D710-E3C6-468B-AD40-5862FCD77159}" sibTransId="{3B5F6200-D5BC-4BFF-85E4-7505750BCD32}"/>
    <dgm:cxn modelId="{EE15FA9B-4153-4839-AE15-BB1E287C4702}" srcId="{B98421A9-83C2-42D5-ACE9-0138532C23B1}" destId="{35910C30-55D0-4B53-872D-E5F783DC325F}" srcOrd="5" destOrd="0" parTransId="{AB73E467-9FA2-400D-B1D3-271E41F597E7}" sibTransId="{CCCC7DBF-B4AC-4A92-A08D-5B77036EAAB8}"/>
    <dgm:cxn modelId="{5F54FBB2-3A61-47F8-9E5A-44646F2DB972}" type="presOf" srcId="{04A2760A-11E8-4EEC-B229-9B458167FDBD}" destId="{FE9FBFA0-3EC5-4442-A7E0-75161E1843A1}" srcOrd="0" destOrd="0" presId="urn:microsoft.com/office/officeart/2005/8/layout/chevron1"/>
    <dgm:cxn modelId="{20D692B9-89A4-4A32-8FD3-744412E8C947}" srcId="{B98421A9-83C2-42D5-ACE9-0138532C23B1}" destId="{04A2760A-11E8-4EEC-B229-9B458167FDBD}" srcOrd="2" destOrd="0" parTransId="{40F78321-9B3D-4284-8C8A-89EF1BB39BFE}" sibTransId="{42A1FF98-C299-4A39-815D-FBA0D957635B}"/>
    <dgm:cxn modelId="{FDA3FDE0-7057-4FA1-A457-694F2AAA1130}" srcId="{B98421A9-83C2-42D5-ACE9-0138532C23B1}" destId="{7943DE0E-67ED-4DD9-9FEF-A9E5AD208270}" srcOrd="3" destOrd="0" parTransId="{790AC3FD-89D4-4033-9A64-5A0FA0D59F5A}" sibTransId="{791EFF56-A9CA-4020-8536-14E1E16ADAC4}"/>
    <dgm:cxn modelId="{D4C1BAF9-ABC4-4B0F-94C1-F60511BB5C7B}" type="presOf" srcId="{CA925D10-B876-46C0-8DA8-6728D2356F20}" destId="{724A0958-4A08-433F-9CDE-7A16E5C5FB69}" srcOrd="0" destOrd="0" presId="urn:microsoft.com/office/officeart/2005/8/layout/chevron1"/>
    <dgm:cxn modelId="{F25054DB-52DF-4E63-BE10-9F2FCCBD1222}" type="presParOf" srcId="{69D45ABE-25D1-4DB5-BF03-3E255304FEAB}" destId="{724A0958-4A08-433F-9CDE-7A16E5C5FB69}" srcOrd="0" destOrd="0" presId="urn:microsoft.com/office/officeart/2005/8/layout/chevron1"/>
    <dgm:cxn modelId="{8D7E9852-E7D1-48D6-AF36-ED0BBDB7BB3E}" type="presParOf" srcId="{69D45ABE-25D1-4DB5-BF03-3E255304FEAB}" destId="{45988658-D9C5-4BCC-87EE-0347F0FE530C}" srcOrd="1" destOrd="0" presId="urn:microsoft.com/office/officeart/2005/8/layout/chevron1"/>
    <dgm:cxn modelId="{B8C4AFFD-AA40-49DE-A677-725F88172E7A}" type="presParOf" srcId="{69D45ABE-25D1-4DB5-BF03-3E255304FEAB}" destId="{E2901AF6-9FEF-4E30-8E88-DD894094C4CA}" srcOrd="2" destOrd="0" presId="urn:microsoft.com/office/officeart/2005/8/layout/chevron1"/>
    <dgm:cxn modelId="{4CE9748F-A460-4A14-80CE-22F2EBC7A683}" type="presParOf" srcId="{69D45ABE-25D1-4DB5-BF03-3E255304FEAB}" destId="{43F731EC-8234-42A3-9CED-F00E3AC8E976}" srcOrd="3" destOrd="0" presId="urn:microsoft.com/office/officeart/2005/8/layout/chevron1"/>
    <dgm:cxn modelId="{40D6D911-A2D5-42B7-B5B1-D0009D71AFCF}" type="presParOf" srcId="{69D45ABE-25D1-4DB5-BF03-3E255304FEAB}" destId="{FE9FBFA0-3EC5-4442-A7E0-75161E1843A1}" srcOrd="4" destOrd="0" presId="urn:microsoft.com/office/officeart/2005/8/layout/chevron1"/>
    <dgm:cxn modelId="{C530124F-8C87-41DD-9015-DB7A5AAA6020}" type="presParOf" srcId="{69D45ABE-25D1-4DB5-BF03-3E255304FEAB}" destId="{CD3C0A23-8A07-48FE-ABD1-1CE73D82D053}" srcOrd="5" destOrd="0" presId="urn:microsoft.com/office/officeart/2005/8/layout/chevron1"/>
    <dgm:cxn modelId="{42743841-7FAD-4C71-A773-9ABE3476DC93}" type="presParOf" srcId="{69D45ABE-25D1-4DB5-BF03-3E255304FEAB}" destId="{48D248EC-EC7B-4E9F-8CF0-D42999963B64}" srcOrd="6" destOrd="0" presId="urn:microsoft.com/office/officeart/2005/8/layout/chevron1"/>
    <dgm:cxn modelId="{DD6B89C0-8FBF-4B33-8296-A7ECBF4F094E}" type="presParOf" srcId="{69D45ABE-25D1-4DB5-BF03-3E255304FEAB}" destId="{294DBC20-7112-4804-BA43-25D19F73D51D}" srcOrd="7" destOrd="0" presId="urn:microsoft.com/office/officeart/2005/8/layout/chevron1"/>
    <dgm:cxn modelId="{083CB504-6178-4FA5-BE17-19A76ABCEAD0}" type="presParOf" srcId="{69D45ABE-25D1-4DB5-BF03-3E255304FEAB}" destId="{DD213410-627A-46F6-BFBE-024318C3BD4F}" srcOrd="8" destOrd="0" presId="urn:microsoft.com/office/officeart/2005/8/layout/chevron1"/>
    <dgm:cxn modelId="{F8D3142D-DB6E-4E02-A14D-70C53B0D8568}" type="presParOf" srcId="{69D45ABE-25D1-4DB5-BF03-3E255304FEAB}" destId="{BC2D5B80-3314-497A-861D-7EC81D256981}" srcOrd="9" destOrd="0" presId="urn:microsoft.com/office/officeart/2005/8/layout/chevron1"/>
    <dgm:cxn modelId="{B0939131-2DDB-492A-B6BE-415238976E45}" type="presParOf" srcId="{69D45ABE-25D1-4DB5-BF03-3E255304FEAB}" destId="{5BD3EAB2-6128-44BD-BC14-6B43007EAEB9}"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0282C2-AF12-4952-8DC2-AA7FAE27DFCB}"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ZA"/>
        </a:p>
      </dgm:t>
    </dgm:pt>
    <dgm:pt modelId="{EC24C74D-6E8B-4023-8B1F-56A25588FF1E}">
      <dgm:prSet phldrT="[Text]"/>
      <dgm:spPr/>
      <dgm:t>
        <a:bodyPr/>
        <a:lstStyle/>
        <a:p>
          <a:r>
            <a:rPr lang="en-ZA" b="1" dirty="0"/>
            <a:t>Before you set your goals, establish a personal vision, a mental picture of what you want to achieve in life – a vision that can serve as a strong motivating force throughout your university career</a:t>
          </a:r>
        </a:p>
      </dgm:t>
    </dgm:pt>
    <dgm:pt modelId="{1EDE9B43-D28B-48B1-9CFF-3F96594FBACD}" type="sibTrans" cxnId="{EDBF876E-A409-40D3-92FC-CE59018A8996}">
      <dgm:prSet/>
      <dgm:spPr/>
      <dgm:t>
        <a:bodyPr/>
        <a:lstStyle/>
        <a:p>
          <a:endParaRPr lang="en-ZA"/>
        </a:p>
      </dgm:t>
    </dgm:pt>
    <dgm:pt modelId="{A7E7194F-5948-443E-B833-65A8C9EE6F77}" type="parTrans" cxnId="{EDBF876E-A409-40D3-92FC-CE59018A8996}">
      <dgm:prSet/>
      <dgm:spPr/>
      <dgm:t>
        <a:bodyPr/>
        <a:lstStyle/>
        <a:p>
          <a:endParaRPr lang="en-ZA"/>
        </a:p>
      </dgm:t>
    </dgm:pt>
    <dgm:pt modelId="{4336E600-586C-4D03-8213-18FC3DDFE45B}">
      <dgm:prSet phldrT="[Text]" phldr="1"/>
      <dgm:spPr/>
      <dgm:t>
        <a:bodyPr/>
        <a:lstStyle/>
        <a:p>
          <a:endParaRPr lang="en-ZA" dirty="0"/>
        </a:p>
      </dgm:t>
    </dgm:pt>
    <dgm:pt modelId="{45A0C483-6B13-4756-AB9E-8E901FD041A5}" type="sibTrans" cxnId="{5EB9AC66-5940-4204-BCEE-83A63530D815}">
      <dgm:prSet/>
      <dgm:spPr/>
      <dgm:t>
        <a:bodyPr/>
        <a:lstStyle/>
        <a:p>
          <a:endParaRPr lang="en-ZA"/>
        </a:p>
      </dgm:t>
    </dgm:pt>
    <dgm:pt modelId="{3C2F9DEE-2ADA-4484-A51A-DAC5B8EE4AED}" type="parTrans" cxnId="{5EB9AC66-5940-4204-BCEE-83A63530D815}">
      <dgm:prSet/>
      <dgm:spPr/>
      <dgm:t>
        <a:bodyPr/>
        <a:lstStyle/>
        <a:p>
          <a:endParaRPr lang="en-ZA"/>
        </a:p>
      </dgm:t>
    </dgm:pt>
    <dgm:pt modelId="{409E39A6-4DA8-44C5-8650-41C8A997D721}" type="pres">
      <dgm:prSet presAssocID="{DF0282C2-AF12-4952-8DC2-AA7FAE27DFCB}" presName="Name0" presStyleCnt="0">
        <dgm:presLayoutVars>
          <dgm:dir/>
        </dgm:presLayoutVars>
      </dgm:prSet>
      <dgm:spPr/>
    </dgm:pt>
    <dgm:pt modelId="{376A03D6-DCC9-4222-9B3A-B411FCED3C4B}" type="pres">
      <dgm:prSet presAssocID="{4336E600-586C-4D03-8213-18FC3DDFE45B}" presName="withChildren" presStyleCnt="0"/>
      <dgm:spPr/>
    </dgm:pt>
    <dgm:pt modelId="{1C7D67CF-4399-4477-A3B2-33798781F753}" type="pres">
      <dgm:prSet presAssocID="{4336E600-586C-4D03-8213-18FC3DDFE45B}" presName="bigCircle" presStyleLbl="vennNode1" presStyleIdx="0" presStyleCnt="2" custScaleX="120604" custLinFactNeighborX="-6301" custLinFactNeighborY="-2386"/>
      <dgm:spPr/>
    </dgm:pt>
    <dgm:pt modelId="{09EE6008-B23A-484F-B683-42698F0CFE8E}" type="pres">
      <dgm:prSet presAssocID="{4336E600-586C-4D03-8213-18FC3DDFE45B}" presName="medCircle" presStyleLbl="vennNode1" presStyleIdx="1" presStyleCnt="2" custLinFactX="-37403" custLinFactY="-6703" custLinFactNeighborX="-100000" custLinFactNeighborY="-100000"/>
      <dgm:spPr/>
    </dgm:pt>
    <dgm:pt modelId="{D2F6CC50-E53D-4175-B960-A8DCEECA751B}" type="pres">
      <dgm:prSet presAssocID="{4336E600-586C-4D03-8213-18FC3DDFE45B}" presName="txLvl1" presStyleLbl="revTx" presStyleIdx="0" presStyleCnt="2" custScaleX="22012" custScaleY="59648" custLinFactNeighborX="46194" custLinFactNeighborY="20843"/>
      <dgm:spPr/>
    </dgm:pt>
    <dgm:pt modelId="{90EE4B01-9AA7-4C67-88D4-75C2F56BECE3}" type="pres">
      <dgm:prSet presAssocID="{4336E600-586C-4D03-8213-18FC3DDFE45B}" presName="lin" presStyleCnt="0"/>
      <dgm:spPr/>
    </dgm:pt>
    <dgm:pt modelId="{DADCD3D5-2284-4C14-A9A2-222FC250002F}" type="pres">
      <dgm:prSet presAssocID="{EC24C74D-6E8B-4023-8B1F-56A25588FF1E}" presName="txLvl2" presStyleLbl="revTx" presStyleIdx="1" presStyleCnt="2" custScaleX="99557" custScaleY="74209" custLinFactNeighborX="-10250" custLinFactNeighborY="-4810"/>
      <dgm:spPr/>
    </dgm:pt>
  </dgm:ptLst>
  <dgm:cxnLst>
    <dgm:cxn modelId="{9F539916-6BB7-4B6E-A142-CF9C16C2BB6E}" type="presOf" srcId="{EC24C74D-6E8B-4023-8B1F-56A25588FF1E}" destId="{DADCD3D5-2284-4C14-A9A2-222FC250002F}" srcOrd="0" destOrd="0" presId="urn:microsoft.com/office/officeart/2008/layout/VerticalCircleList"/>
    <dgm:cxn modelId="{5EB9AC66-5940-4204-BCEE-83A63530D815}" srcId="{DF0282C2-AF12-4952-8DC2-AA7FAE27DFCB}" destId="{4336E600-586C-4D03-8213-18FC3DDFE45B}" srcOrd="0" destOrd="0" parTransId="{3C2F9DEE-2ADA-4484-A51A-DAC5B8EE4AED}" sibTransId="{45A0C483-6B13-4756-AB9E-8E901FD041A5}"/>
    <dgm:cxn modelId="{EDBF876E-A409-40D3-92FC-CE59018A8996}" srcId="{4336E600-586C-4D03-8213-18FC3DDFE45B}" destId="{EC24C74D-6E8B-4023-8B1F-56A25588FF1E}" srcOrd="0" destOrd="0" parTransId="{A7E7194F-5948-443E-B833-65A8C9EE6F77}" sibTransId="{1EDE9B43-D28B-48B1-9CFF-3F96594FBACD}"/>
    <dgm:cxn modelId="{58BF5D4F-C8A1-4002-AE96-99EDDDC9241B}" type="presOf" srcId="{4336E600-586C-4D03-8213-18FC3DDFE45B}" destId="{D2F6CC50-E53D-4175-B960-A8DCEECA751B}" srcOrd="0" destOrd="0" presId="urn:microsoft.com/office/officeart/2008/layout/VerticalCircleList"/>
    <dgm:cxn modelId="{80438ECF-9EDB-4673-9468-845915A9E91C}" type="presOf" srcId="{DF0282C2-AF12-4952-8DC2-AA7FAE27DFCB}" destId="{409E39A6-4DA8-44C5-8650-41C8A997D721}" srcOrd="0" destOrd="0" presId="urn:microsoft.com/office/officeart/2008/layout/VerticalCircleList"/>
    <dgm:cxn modelId="{DD71FBD7-9016-4049-A9CB-8FA864E69224}" type="presParOf" srcId="{409E39A6-4DA8-44C5-8650-41C8A997D721}" destId="{376A03D6-DCC9-4222-9B3A-B411FCED3C4B}" srcOrd="0" destOrd="0" presId="urn:microsoft.com/office/officeart/2008/layout/VerticalCircleList"/>
    <dgm:cxn modelId="{9DBD1B0F-F45A-45C2-85F5-81883154BDD7}" type="presParOf" srcId="{376A03D6-DCC9-4222-9B3A-B411FCED3C4B}" destId="{1C7D67CF-4399-4477-A3B2-33798781F753}" srcOrd="0" destOrd="0" presId="urn:microsoft.com/office/officeart/2008/layout/VerticalCircleList"/>
    <dgm:cxn modelId="{3B8B3C14-07FC-4D4B-B33E-962EF93E5BB4}" type="presParOf" srcId="{376A03D6-DCC9-4222-9B3A-B411FCED3C4B}" destId="{09EE6008-B23A-484F-B683-42698F0CFE8E}" srcOrd="1" destOrd="0" presId="urn:microsoft.com/office/officeart/2008/layout/VerticalCircleList"/>
    <dgm:cxn modelId="{4B2C5386-20E5-49B6-8BB4-C5E3954AE332}" type="presParOf" srcId="{376A03D6-DCC9-4222-9B3A-B411FCED3C4B}" destId="{D2F6CC50-E53D-4175-B960-A8DCEECA751B}" srcOrd="2" destOrd="0" presId="urn:microsoft.com/office/officeart/2008/layout/VerticalCircleList"/>
    <dgm:cxn modelId="{0C431AE3-4B09-4E8F-9AFB-52FEBB6B0514}" type="presParOf" srcId="{376A03D6-DCC9-4222-9B3A-B411FCED3C4B}" destId="{90EE4B01-9AA7-4C67-88D4-75C2F56BECE3}" srcOrd="3" destOrd="0" presId="urn:microsoft.com/office/officeart/2008/layout/VerticalCircleList"/>
    <dgm:cxn modelId="{016FA5AA-5CF6-4FDB-B3D2-8EDD1B13FB9F}" type="presParOf" srcId="{90EE4B01-9AA7-4C67-88D4-75C2F56BECE3}" destId="{DADCD3D5-2284-4C14-A9A2-222FC250002F}" srcOrd="0"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30B50-6639-4CB4-9E5E-6358A5B48EF7}">
      <dsp:nvSpPr>
        <dsp:cNvPr id="0" name=""/>
        <dsp:cNvSpPr/>
      </dsp:nvSpPr>
      <dsp:spPr>
        <a:xfrm>
          <a:off x="0" y="2528420"/>
          <a:ext cx="8505825" cy="21118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ZA" sz="2500" b="1" kern="1200" dirty="0"/>
            <a:t>Goal setting is an important method of: </a:t>
          </a:r>
          <a:endParaRPr lang="en-US" sz="2500" kern="1200" dirty="0"/>
        </a:p>
      </dsp:txBody>
      <dsp:txXfrm>
        <a:off x="0" y="2528420"/>
        <a:ext cx="8505825" cy="1140381"/>
      </dsp:txXfrm>
    </dsp:sp>
    <dsp:sp modelId="{8DB586FA-35B1-454A-8CF3-A3D5388ACAB0}">
      <dsp:nvSpPr>
        <dsp:cNvPr id="0" name=""/>
        <dsp:cNvSpPr/>
      </dsp:nvSpPr>
      <dsp:spPr>
        <a:xfrm>
          <a:off x="1038" y="3617510"/>
          <a:ext cx="1700749" cy="76318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ZA" sz="900" b="1" kern="1200" dirty="0"/>
            <a:t>Deciding what you want to achieve in your life</a:t>
          </a:r>
          <a:endParaRPr lang="en-US" sz="900" b="1" kern="1200" dirty="0"/>
        </a:p>
      </dsp:txBody>
      <dsp:txXfrm>
        <a:off x="1038" y="3617510"/>
        <a:ext cx="1700749" cy="763185"/>
      </dsp:txXfrm>
    </dsp:sp>
    <dsp:sp modelId="{A7AA0A65-E107-40DF-9CDD-65E5D504DD84}">
      <dsp:nvSpPr>
        <dsp:cNvPr id="0" name=""/>
        <dsp:cNvSpPr/>
      </dsp:nvSpPr>
      <dsp:spPr>
        <a:xfrm>
          <a:off x="1701787" y="3617510"/>
          <a:ext cx="1700749" cy="76318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ZA" sz="900" b="1" kern="1200" dirty="0"/>
            <a:t>Separating what's important from distraction</a:t>
          </a:r>
          <a:endParaRPr lang="en-US" sz="900" b="1" kern="1200" dirty="0"/>
        </a:p>
      </dsp:txBody>
      <dsp:txXfrm>
        <a:off x="1701787" y="3617510"/>
        <a:ext cx="1700749" cy="763185"/>
      </dsp:txXfrm>
    </dsp:sp>
    <dsp:sp modelId="{3B86C62D-933A-4AFA-8BE1-6BF0D6974DE4}">
      <dsp:nvSpPr>
        <dsp:cNvPr id="0" name=""/>
        <dsp:cNvSpPr/>
      </dsp:nvSpPr>
      <dsp:spPr>
        <a:xfrm>
          <a:off x="3402537" y="3617510"/>
          <a:ext cx="1700749" cy="76318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ZA" sz="900" b="1" kern="1200" dirty="0"/>
            <a:t>Building your self-confidence, based on successful achievement of goals</a:t>
          </a:r>
          <a:endParaRPr lang="en-US" sz="900" b="1" kern="1200" dirty="0"/>
        </a:p>
      </dsp:txBody>
      <dsp:txXfrm>
        <a:off x="3402537" y="3617510"/>
        <a:ext cx="1700749" cy="763185"/>
      </dsp:txXfrm>
    </dsp:sp>
    <dsp:sp modelId="{19EDA675-220F-4B74-A000-5A1094724DCE}">
      <dsp:nvSpPr>
        <dsp:cNvPr id="0" name=""/>
        <dsp:cNvSpPr/>
      </dsp:nvSpPr>
      <dsp:spPr>
        <a:xfrm>
          <a:off x="5103287" y="3617510"/>
          <a:ext cx="1700749" cy="76318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ZA" sz="900" b="1" kern="1200" dirty="0"/>
            <a:t>If you want to succeed, you need to set goals. Without goals you lack focus and direction. </a:t>
          </a:r>
          <a:endParaRPr lang="en-US" sz="900" b="1" kern="1200" dirty="0"/>
        </a:p>
      </dsp:txBody>
      <dsp:txXfrm>
        <a:off x="5103287" y="3617510"/>
        <a:ext cx="1700749" cy="763185"/>
      </dsp:txXfrm>
    </dsp:sp>
    <dsp:sp modelId="{35D54D99-B0AF-4216-9702-5A8EC92A6810}">
      <dsp:nvSpPr>
        <dsp:cNvPr id="0" name=""/>
        <dsp:cNvSpPr/>
      </dsp:nvSpPr>
      <dsp:spPr>
        <a:xfrm>
          <a:off x="6804037" y="3617510"/>
          <a:ext cx="1700749" cy="76318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ZA" sz="900" b="1" kern="1200" dirty="0"/>
            <a:t>Goal setting not only allows you to take control of your life's direction; it also provides you with a benchmark for determining whether you are succeeding.</a:t>
          </a:r>
          <a:endParaRPr lang="en-US" sz="900" b="1" kern="1200" dirty="0"/>
        </a:p>
      </dsp:txBody>
      <dsp:txXfrm>
        <a:off x="6804037" y="3617510"/>
        <a:ext cx="1700749" cy="763185"/>
      </dsp:txXfrm>
    </dsp:sp>
    <dsp:sp modelId="{5CA3CD60-A3B6-4A18-9EB0-1E982C62D971}">
      <dsp:nvSpPr>
        <dsp:cNvPr id="0" name=""/>
        <dsp:cNvSpPr/>
      </dsp:nvSpPr>
      <dsp:spPr>
        <a:xfrm rot="10800000">
          <a:off x="0" y="1612"/>
          <a:ext cx="8505825" cy="2551693"/>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ZA" sz="2500" b="1" kern="1200"/>
            <a:t>Goal setting is a powerful, personal process for thinking about your ideal future, and for motivating yourself to turn your vision of this future into reality</a:t>
          </a:r>
          <a:endParaRPr lang="en-US" sz="2500" kern="1200"/>
        </a:p>
      </dsp:txBody>
      <dsp:txXfrm rot="10800000">
        <a:off x="0" y="1612"/>
        <a:ext cx="8505825" cy="1658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A0958-4A08-433F-9CDE-7A16E5C5FB69}">
      <dsp:nvSpPr>
        <dsp:cNvPr id="0" name=""/>
        <dsp:cNvSpPr/>
      </dsp:nvSpPr>
      <dsp:spPr>
        <a:xfrm>
          <a:off x="4169" y="1077619"/>
          <a:ext cx="1821045" cy="1085120"/>
        </a:xfrm>
        <a:prstGeom prst="chevron">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ZA" sz="1200" b="1" kern="1200" dirty="0"/>
            <a:t>Personal vision</a:t>
          </a:r>
        </a:p>
      </dsp:txBody>
      <dsp:txXfrm>
        <a:off x="546729" y="1077619"/>
        <a:ext cx="735925" cy="1085120"/>
      </dsp:txXfrm>
    </dsp:sp>
    <dsp:sp modelId="{E2901AF6-9FEF-4E30-8E88-DD894094C4CA}">
      <dsp:nvSpPr>
        <dsp:cNvPr id="0" name=""/>
        <dsp:cNvSpPr/>
      </dsp:nvSpPr>
      <dsp:spPr>
        <a:xfrm>
          <a:off x="1686552" y="1277508"/>
          <a:ext cx="1580520" cy="685343"/>
        </a:xfrm>
        <a:prstGeom prst="chevron">
          <a:avLst/>
        </a:prstGeom>
        <a:solidFill>
          <a:schemeClr val="accent6">
            <a:shade val="50000"/>
            <a:hueOff val="0"/>
            <a:satOff val="-12475"/>
            <a:lumOff val="165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ZA" sz="1200" b="1" kern="1200" dirty="0"/>
            <a:t>Long-term goals</a:t>
          </a:r>
        </a:p>
      </dsp:txBody>
      <dsp:txXfrm>
        <a:off x="2029224" y="1277508"/>
        <a:ext cx="895177" cy="685343"/>
      </dsp:txXfrm>
    </dsp:sp>
    <dsp:sp modelId="{FE9FBFA0-3EC5-4442-A7E0-75161E1843A1}">
      <dsp:nvSpPr>
        <dsp:cNvPr id="0" name=""/>
        <dsp:cNvSpPr/>
      </dsp:nvSpPr>
      <dsp:spPr>
        <a:xfrm>
          <a:off x="3128410" y="1269210"/>
          <a:ext cx="1499236" cy="701939"/>
        </a:xfrm>
        <a:prstGeom prst="chevron">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ZA" sz="1200" b="1" kern="1200" dirty="0"/>
            <a:t>Short-term goals</a:t>
          </a:r>
        </a:p>
      </dsp:txBody>
      <dsp:txXfrm>
        <a:off x="3479380" y="1269210"/>
        <a:ext cx="797297" cy="701939"/>
      </dsp:txXfrm>
    </dsp:sp>
    <dsp:sp modelId="{48D248EC-EC7B-4E9F-8CF0-D42999963B64}">
      <dsp:nvSpPr>
        <dsp:cNvPr id="0" name=""/>
        <dsp:cNvSpPr/>
      </dsp:nvSpPr>
      <dsp:spPr>
        <a:xfrm>
          <a:off x="4488984" y="1189737"/>
          <a:ext cx="1722206" cy="860885"/>
        </a:xfrm>
        <a:prstGeom prst="chevron">
          <a:avLst/>
        </a:prstGeom>
        <a:solidFill>
          <a:schemeClr val="accent6">
            <a:shade val="50000"/>
            <a:hueOff val="0"/>
            <a:satOff val="-37425"/>
            <a:lumOff val="496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ZA" sz="1200" b="1" kern="1200" dirty="0"/>
            <a:t>Consider Life roles and SWOT analysis</a:t>
          </a:r>
        </a:p>
      </dsp:txBody>
      <dsp:txXfrm>
        <a:off x="4919427" y="1189737"/>
        <a:ext cx="861321" cy="860885"/>
      </dsp:txXfrm>
    </dsp:sp>
    <dsp:sp modelId="{DD213410-627A-46F6-BFBE-024318C3BD4F}">
      <dsp:nvSpPr>
        <dsp:cNvPr id="0" name=""/>
        <dsp:cNvSpPr/>
      </dsp:nvSpPr>
      <dsp:spPr>
        <a:xfrm>
          <a:off x="6072527" y="1258918"/>
          <a:ext cx="1459773" cy="722522"/>
        </a:xfrm>
        <a:prstGeom prst="chevron">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ZA" sz="1200" b="1" kern="1200" dirty="0"/>
            <a:t>Action plans</a:t>
          </a:r>
        </a:p>
      </dsp:txBody>
      <dsp:txXfrm>
        <a:off x="6433788" y="1258918"/>
        <a:ext cx="737251" cy="722522"/>
      </dsp:txXfrm>
    </dsp:sp>
    <dsp:sp modelId="{5BD3EAB2-6128-44BD-BC14-6B43007EAEB9}">
      <dsp:nvSpPr>
        <dsp:cNvPr id="0" name=""/>
        <dsp:cNvSpPr/>
      </dsp:nvSpPr>
      <dsp:spPr>
        <a:xfrm>
          <a:off x="7319929" y="1290694"/>
          <a:ext cx="1603192" cy="700147"/>
        </a:xfrm>
        <a:prstGeom prst="chevron">
          <a:avLst/>
        </a:prstGeom>
        <a:solidFill>
          <a:schemeClr val="accent6">
            <a:shade val="50000"/>
            <a:hueOff val="0"/>
            <a:satOff val="-12475"/>
            <a:lumOff val="165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ZA" sz="1200" b="1" kern="1200" dirty="0"/>
            <a:t>Review Progress </a:t>
          </a:r>
        </a:p>
      </dsp:txBody>
      <dsp:txXfrm>
        <a:off x="7670003" y="1290694"/>
        <a:ext cx="903045" cy="700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67CF-4399-4477-A3B2-33798781F753}">
      <dsp:nvSpPr>
        <dsp:cNvPr id="0" name=""/>
        <dsp:cNvSpPr/>
      </dsp:nvSpPr>
      <dsp:spPr>
        <a:xfrm>
          <a:off x="15266" y="0"/>
          <a:ext cx="4079681" cy="33827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9EE6008-B23A-484F-B683-42698F0CFE8E}">
      <dsp:nvSpPr>
        <dsp:cNvPr id="0" name=""/>
        <dsp:cNvSpPr/>
      </dsp:nvSpPr>
      <dsp:spPr>
        <a:xfrm>
          <a:off x="0" y="0"/>
          <a:ext cx="608887" cy="6088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F6CC50-E53D-4175-B960-A8DCEECA751B}">
      <dsp:nvSpPr>
        <dsp:cNvPr id="0" name=""/>
        <dsp:cNvSpPr/>
      </dsp:nvSpPr>
      <dsp:spPr>
        <a:xfrm>
          <a:off x="3815838" y="392667"/>
          <a:ext cx="716906" cy="36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210" rIns="0" bIns="29210" numCol="1" spcCol="1270" anchor="ctr" anchorCtr="0">
          <a:noAutofit/>
        </a:bodyPr>
        <a:lstStyle/>
        <a:p>
          <a:pPr marL="0" lvl="0" indent="0" algn="l" defTabSz="1022350">
            <a:lnSpc>
              <a:spcPct val="90000"/>
            </a:lnSpc>
            <a:spcBef>
              <a:spcPct val="0"/>
            </a:spcBef>
            <a:spcAft>
              <a:spcPct val="35000"/>
            </a:spcAft>
            <a:buNone/>
          </a:pPr>
          <a:endParaRPr lang="en-ZA" sz="2300" kern="1200" dirty="0"/>
        </a:p>
      </dsp:txBody>
      <dsp:txXfrm>
        <a:off x="3815838" y="392667"/>
        <a:ext cx="716906" cy="363189"/>
      </dsp:txXfrm>
    </dsp:sp>
    <dsp:sp modelId="{DADCD3D5-2284-4C14-A9A2-222FC250002F}">
      <dsp:nvSpPr>
        <dsp:cNvPr id="0" name=""/>
        <dsp:cNvSpPr/>
      </dsp:nvSpPr>
      <dsp:spPr>
        <a:xfrm>
          <a:off x="716189" y="605960"/>
          <a:ext cx="3228097" cy="2249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n-ZA" sz="1800" b="1" kern="1200" dirty="0"/>
            <a:t>Before you set your goals, establish a personal vision, a mental picture of what you want to achieve in life – a vision that can serve as a strong motivating force throughout your university career</a:t>
          </a:r>
        </a:p>
      </dsp:txBody>
      <dsp:txXfrm>
        <a:off x="716189" y="605960"/>
        <a:ext cx="3228097" cy="22499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CE471-BC2B-430D-927E-E9D4ADC7C8D7}" type="datetimeFigureOut">
              <a:rPr lang="en-ZA" smtClean="0"/>
              <a:t>2022/05/23</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E48FE-8C70-4634-B469-D58DF70C66D3}" type="slidenum">
              <a:rPr lang="en-ZA" smtClean="0"/>
              <a:t>‹#›</a:t>
            </a:fld>
            <a:endParaRPr lang="en-ZA"/>
          </a:p>
        </p:txBody>
      </p:sp>
    </p:spTree>
    <p:extLst>
      <p:ext uri="{BB962C8B-B14F-4D97-AF65-F5344CB8AC3E}">
        <p14:creationId xmlns:p14="http://schemas.microsoft.com/office/powerpoint/2010/main" val="419662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heading slide</a:t>
            </a:r>
          </a:p>
        </p:txBody>
      </p:sp>
      <p:sp>
        <p:nvSpPr>
          <p:cNvPr id="4" name="Slide Number Placeholder 3"/>
          <p:cNvSpPr>
            <a:spLocks noGrp="1"/>
          </p:cNvSpPr>
          <p:nvPr>
            <p:ph type="sldNum" sz="quarter" idx="5"/>
          </p:nvPr>
        </p:nvSpPr>
        <p:spPr/>
        <p:txBody>
          <a:bodyPr/>
          <a:lstStyle/>
          <a:p>
            <a:fld id="{A3BE48FE-8C70-4634-B469-D58DF70C66D3}" type="slidenum">
              <a:rPr lang="en-ZA" smtClean="0"/>
              <a:t>2</a:t>
            </a:fld>
            <a:endParaRPr lang="en-ZA"/>
          </a:p>
        </p:txBody>
      </p:sp>
    </p:spTree>
    <p:extLst>
      <p:ext uri="{BB962C8B-B14F-4D97-AF65-F5344CB8AC3E}">
        <p14:creationId xmlns:p14="http://schemas.microsoft.com/office/powerpoint/2010/main" val="109510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95AB33C-8BCF-4096-AAF6-A6B1E12F8352}" type="slidenum">
              <a:rPr lang="en-ZA" smtClean="0"/>
              <a:t>4</a:t>
            </a:fld>
            <a:endParaRPr lang="en-ZA"/>
          </a:p>
        </p:txBody>
      </p:sp>
    </p:spTree>
    <p:extLst>
      <p:ext uri="{BB962C8B-B14F-4D97-AF65-F5344CB8AC3E}">
        <p14:creationId xmlns:p14="http://schemas.microsoft.com/office/powerpoint/2010/main" val="250184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Contextualize the topic/workshop content in relation to the impact of life challenges; acknowledge the challenges (or adversity) that we all have to deal with, e.g. fears and impacts related to COVID-19 like adjusting to distance learning, impact of relationships, family conflict, loss of loved ones, etc. and academic stress due to workload</a:t>
            </a:r>
            <a:endParaRPr lang="en-US" dirty="0"/>
          </a:p>
        </p:txBody>
      </p:sp>
      <p:sp>
        <p:nvSpPr>
          <p:cNvPr id="4" name="Slide Number Placeholder 3"/>
          <p:cNvSpPr>
            <a:spLocks noGrp="1"/>
          </p:cNvSpPr>
          <p:nvPr>
            <p:ph type="sldNum" sz="quarter" idx="10"/>
          </p:nvPr>
        </p:nvSpPr>
        <p:spPr/>
        <p:txBody>
          <a:bodyPr/>
          <a:lstStyle/>
          <a:p>
            <a:fld id="{A3BE48FE-8C70-4634-B469-D58DF70C66D3}" type="slidenum">
              <a:rPr lang="en-ZA" smtClean="0"/>
              <a:t>5</a:t>
            </a:fld>
            <a:endParaRPr lang="en-ZA"/>
          </a:p>
        </p:txBody>
      </p:sp>
    </p:spTree>
    <p:extLst>
      <p:ext uri="{BB962C8B-B14F-4D97-AF65-F5344CB8AC3E}">
        <p14:creationId xmlns:p14="http://schemas.microsoft.com/office/powerpoint/2010/main" val="328240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heading slide</a:t>
            </a:r>
          </a:p>
        </p:txBody>
      </p:sp>
      <p:sp>
        <p:nvSpPr>
          <p:cNvPr id="4" name="Slide Number Placeholder 3"/>
          <p:cNvSpPr>
            <a:spLocks noGrp="1"/>
          </p:cNvSpPr>
          <p:nvPr>
            <p:ph type="sldNum" sz="quarter" idx="5"/>
          </p:nvPr>
        </p:nvSpPr>
        <p:spPr/>
        <p:txBody>
          <a:bodyPr/>
          <a:lstStyle/>
          <a:p>
            <a:fld id="{A3BE48FE-8C70-4634-B469-D58DF70C66D3}" type="slidenum">
              <a:rPr lang="en-ZA" smtClean="0"/>
              <a:t>8</a:t>
            </a:fld>
            <a:endParaRPr lang="en-ZA"/>
          </a:p>
        </p:txBody>
      </p:sp>
    </p:spTree>
    <p:extLst>
      <p:ext uri="{BB962C8B-B14F-4D97-AF65-F5344CB8AC3E}">
        <p14:creationId xmlns:p14="http://schemas.microsoft.com/office/powerpoint/2010/main" val="339759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ea typeface="Calibri" panose="020F0502020204030204" pitchFamily="34" charset="0"/>
                <a:cs typeface="Times New Roman" panose="02020603050405020304" pitchFamily="18" charset="0"/>
              </a:rPr>
              <a:t>. </a:t>
            </a:r>
            <a:endParaRPr lang="en-ZA"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B33C-8BCF-4096-AAF6-A6B1E12F8352}"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52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heading slide</a:t>
            </a:r>
          </a:p>
        </p:txBody>
      </p:sp>
      <p:sp>
        <p:nvSpPr>
          <p:cNvPr id="4" name="Slide Number Placeholder 3"/>
          <p:cNvSpPr>
            <a:spLocks noGrp="1"/>
          </p:cNvSpPr>
          <p:nvPr>
            <p:ph type="sldNum" sz="quarter" idx="5"/>
          </p:nvPr>
        </p:nvSpPr>
        <p:spPr/>
        <p:txBody>
          <a:bodyPr/>
          <a:lstStyle/>
          <a:p>
            <a:fld id="{A3BE48FE-8C70-4634-B469-D58DF70C66D3}" type="slidenum">
              <a:rPr lang="en-ZA" smtClean="0"/>
              <a:t>17</a:t>
            </a:fld>
            <a:endParaRPr lang="en-ZA"/>
          </a:p>
        </p:txBody>
      </p:sp>
    </p:spTree>
    <p:extLst>
      <p:ext uri="{BB962C8B-B14F-4D97-AF65-F5344CB8AC3E}">
        <p14:creationId xmlns:p14="http://schemas.microsoft.com/office/powerpoint/2010/main" val="57496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Ask participants to reflect on the session using the questions on the slide as guidelines for the brief discussion. Ideally, each participant should get the opportunity to respond, depending on participant numbers and available time. This closing “ritual” can be done flexibly, so that not everyone needs to respond to every statement.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BE48FE-8C70-4634-B469-D58DF70C66D3}" type="slidenum">
              <a:rPr lang="en-ZA" smtClean="0"/>
              <a:t>26</a:t>
            </a:fld>
            <a:endParaRPr lang="en-ZA"/>
          </a:p>
        </p:txBody>
      </p:sp>
    </p:spTree>
    <p:extLst>
      <p:ext uri="{BB962C8B-B14F-4D97-AF65-F5344CB8AC3E}">
        <p14:creationId xmlns:p14="http://schemas.microsoft.com/office/powerpoint/2010/main" val="240712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of the session – follow text on the slide. Refer participants to where they can find the online evaluation.</a:t>
            </a:r>
          </a:p>
          <a:p>
            <a:r>
              <a:rPr lang="en-US" dirty="0"/>
              <a:t>The next </a:t>
            </a:r>
            <a:r>
              <a:rPr lang="en-US"/>
              <a:t>slide lists </a:t>
            </a:r>
            <a:r>
              <a:rPr lang="en-US" dirty="0"/>
              <a:t>the references used for </a:t>
            </a:r>
            <a:r>
              <a:rPr lang="en-US"/>
              <a:t>this workshop. </a:t>
            </a:r>
            <a:endParaRPr lang="en-US" dirty="0"/>
          </a:p>
        </p:txBody>
      </p:sp>
      <p:sp>
        <p:nvSpPr>
          <p:cNvPr id="4" name="Slide Number Placeholder 3"/>
          <p:cNvSpPr>
            <a:spLocks noGrp="1"/>
          </p:cNvSpPr>
          <p:nvPr>
            <p:ph type="sldNum" sz="quarter" idx="5"/>
          </p:nvPr>
        </p:nvSpPr>
        <p:spPr/>
        <p:txBody>
          <a:bodyPr/>
          <a:lstStyle/>
          <a:p>
            <a:fld id="{A3BE48FE-8C70-4634-B469-D58DF70C66D3}" type="slidenum">
              <a:rPr lang="en-ZA" smtClean="0"/>
              <a:t>27</a:t>
            </a:fld>
            <a:endParaRPr lang="en-ZA"/>
          </a:p>
        </p:txBody>
      </p:sp>
    </p:spTree>
    <p:extLst>
      <p:ext uri="{BB962C8B-B14F-4D97-AF65-F5344CB8AC3E}">
        <p14:creationId xmlns:p14="http://schemas.microsoft.com/office/powerpoint/2010/main" val="2553206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588"/>
            <a:ext cx="9144000" cy="6859588"/>
          </a:xfrm>
          <a:prstGeom prst="rect">
            <a:avLst/>
          </a:prstGeom>
          <a:solidFill>
            <a:srgbClr val="0010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5"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432050" y="973138"/>
            <a:ext cx="4284663" cy="76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611560" y="3717032"/>
            <a:ext cx="7848872" cy="648072"/>
          </a:xfrm>
        </p:spPr>
        <p:txBody>
          <a:bodyPr/>
          <a:lstStyle>
            <a:lvl1pPr algn="ctr">
              <a:defRPr sz="3600">
                <a:solidFill>
                  <a:schemeClr val="bg1"/>
                </a:solidFill>
              </a:defRPr>
            </a:lvl1pPr>
          </a:lstStyle>
          <a:p>
            <a:r>
              <a:rPr lang="en-GB" dirty="0"/>
              <a:t>Click to edit Master title style</a:t>
            </a:r>
          </a:p>
        </p:txBody>
      </p:sp>
      <p:sp>
        <p:nvSpPr>
          <p:cNvPr id="3075" name="Rectangle 3"/>
          <p:cNvSpPr>
            <a:spLocks noGrp="1" noChangeArrowheads="1"/>
          </p:cNvSpPr>
          <p:nvPr>
            <p:ph type="subTitle" idx="1"/>
          </p:nvPr>
        </p:nvSpPr>
        <p:spPr>
          <a:xfrm>
            <a:off x="611560" y="4509120"/>
            <a:ext cx="7848872" cy="1944290"/>
          </a:xfrm>
        </p:spPr>
        <p:txBody>
          <a:bodyPr/>
          <a:lstStyle>
            <a:lvl1pPr marL="0" indent="0" algn="ctr">
              <a:buFont typeface="Wingdings" pitchFamily="2" charset="2"/>
              <a:buNone/>
              <a:defRPr>
                <a:solidFill>
                  <a:schemeClr val="bg1"/>
                </a:solidFill>
              </a:defRPr>
            </a:lvl1pPr>
          </a:lstStyle>
          <a:p>
            <a:r>
              <a:rPr lang="en-GB" dirty="0"/>
              <a:t>Click to edit Master subtitle style</a:t>
            </a:r>
          </a:p>
        </p:txBody>
      </p:sp>
    </p:spTree>
    <p:extLst>
      <p:ext uri="{BB962C8B-B14F-4D97-AF65-F5344CB8AC3E}">
        <p14:creationId xmlns:p14="http://schemas.microsoft.com/office/powerpoint/2010/main" val="423087287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396" y="404664"/>
            <a:ext cx="8128527" cy="792162"/>
          </a:xfrm>
        </p:spPr>
        <p:txBody>
          <a:bodyPr/>
          <a:lstStyle/>
          <a:p>
            <a:r>
              <a:rPr lang="en-US" dirty="0"/>
              <a:t>Click to edit Master title style</a:t>
            </a:r>
          </a:p>
        </p:txBody>
      </p:sp>
      <p:sp>
        <p:nvSpPr>
          <p:cNvPr id="3" name="Vertical Text Placeholder 2"/>
          <p:cNvSpPr>
            <a:spLocks noGrp="1"/>
          </p:cNvSpPr>
          <p:nvPr>
            <p:ph type="body" orient="vert" idx="1"/>
          </p:nvPr>
        </p:nvSpPr>
        <p:spPr>
          <a:xfrm>
            <a:off x="467545" y="1484784"/>
            <a:ext cx="8136904" cy="4641379"/>
          </a:xfrm>
        </p:spPr>
        <p:txBody>
          <a:bodyPr vert="eaVert"/>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763627"/>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05" y="332656"/>
            <a:ext cx="2018551" cy="57935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7545" y="332656"/>
            <a:ext cx="5913947" cy="5793507"/>
          </a:xfrm>
        </p:spPr>
        <p:txBody>
          <a:bodyPr vert="eaVert"/>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6424561"/>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588"/>
            <a:ext cx="9144000" cy="6919913"/>
          </a:xfrm>
          <a:prstGeom prst="rect">
            <a:avLst/>
          </a:prstGeom>
          <a:solidFill>
            <a:srgbClr val="FEC00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cs typeface="+mn-cs"/>
            </a:endParaRPr>
          </a:p>
        </p:txBody>
      </p:sp>
      <p:sp>
        <p:nvSpPr>
          <p:cNvPr id="4" name="Text Placeholder 8"/>
          <p:cNvSpPr>
            <a:spLocks noGrp="1"/>
          </p:cNvSpPr>
          <p:nvPr>
            <p:ph type="body" sz="quarter" idx="10"/>
          </p:nvPr>
        </p:nvSpPr>
        <p:spPr>
          <a:xfrm>
            <a:off x="2405063" y="319700"/>
            <a:ext cx="4376737" cy="6331827"/>
          </a:xfrm>
          <a:prstGeom prst="rect">
            <a:avLst/>
          </a:prstGeom>
        </p:spPr>
        <p:txBody>
          <a:bodyPr tIns="0" bIns="748800" anchor="ctr" anchorCtr="1"/>
          <a:lstStyle>
            <a:lvl1pPr marL="0" indent="0" algn="l">
              <a:lnSpc>
                <a:spcPct val="100000"/>
              </a:lnSpc>
              <a:spcBef>
                <a:spcPts val="0"/>
              </a:spcBef>
              <a:spcAft>
                <a:spcPts val="0"/>
              </a:spcAft>
              <a:buFontTx/>
              <a:buNone/>
              <a:defRPr>
                <a:solidFill>
                  <a:schemeClr val="bg1"/>
                </a:solidFill>
                <a:latin typeface="Avenir Medium"/>
                <a:cs typeface="Avenir Medium"/>
              </a:defRPr>
            </a:lvl1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589860636"/>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339725" y="-255588"/>
            <a:ext cx="9823450" cy="7369176"/>
          </a:xfrm>
          <a:prstGeom prst="rect">
            <a:avLst/>
          </a:prstGeom>
          <a:solidFill>
            <a:srgbClr val="001027"/>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Text Placeholder 8"/>
          <p:cNvSpPr>
            <a:spLocks noGrp="1"/>
          </p:cNvSpPr>
          <p:nvPr>
            <p:ph type="body" sz="quarter" idx="10"/>
          </p:nvPr>
        </p:nvSpPr>
        <p:spPr>
          <a:xfrm>
            <a:off x="2405063" y="967979"/>
            <a:ext cx="4376737" cy="5683548"/>
          </a:xfrm>
          <a:prstGeom prst="rect">
            <a:avLst/>
          </a:prstGeom>
        </p:spPr>
        <p:txBody>
          <a:bodyPr tIns="0" bIns="748800" anchor="ctr" anchorCtr="1"/>
          <a:lstStyle>
            <a:lvl1pPr marL="0" indent="0" algn="l">
              <a:lnSpc>
                <a:spcPct val="100000"/>
              </a:lnSpc>
              <a:spcBef>
                <a:spcPts val="0"/>
              </a:spcBef>
              <a:spcAft>
                <a:spcPts val="0"/>
              </a:spcAft>
              <a:buFontTx/>
              <a:buNone/>
              <a:defRPr sz="3200">
                <a:solidFill>
                  <a:schemeClr val="bg1"/>
                </a:solidFill>
                <a:latin typeface="Avenir Medium"/>
                <a:cs typeface="Avenir Medium"/>
              </a:defRPr>
            </a:lvl1pPr>
          </a:lstStyle>
          <a:p>
            <a:r>
              <a:rPr lang="en-US" dirty="0"/>
              <a:t>Thank You</a:t>
            </a:r>
            <a:endParaRPr lang="en-GB" dirty="0"/>
          </a:p>
        </p:txBody>
      </p:sp>
    </p:spTree>
    <p:extLst>
      <p:ext uri="{BB962C8B-B14F-4D97-AF65-F5344CB8AC3E}">
        <p14:creationId xmlns:p14="http://schemas.microsoft.com/office/powerpoint/2010/main" val="297726064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4" descr="Slogan Slide (4-3).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57150" y="-49213"/>
            <a:ext cx="9275763" cy="6956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2016084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NMU Title Slide">
    <p:bg>
      <p:bgPr>
        <a:solidFill>
          <a:srgbClr val="071B2C"/>
        </a:solidFill>
        <a:effectLst/>
      </p:bgPr>
    </p:bg>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151188" y="1057275"/>
            <a:ext cx="2841625" cy="6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0" y="3468476"/>
            <a:ext cx="7886700" cy="757904"/>
          </a:xfrm>
          <a:prstGeom prst="rect">
            <a:avLst/>
          </a:prstGeom>
        </p:spPr>
        <p:txBody>
          <a:bodyPr>
            <a:normAutofit/>
          </a:bodyPr>
          <a:lstStyle>
            <a:lvl1pPr algn="ctr">
              <a:defRPr sz="2700" b="1">
                <a:solidFill>
                  <a:schemeClr val="bg1"/>
                </a:solidFill>
                <a:latin typeface="Avenir LT 45 Book" panose="020B0503020000020003" pitchFamily="34" charset="0"/>
              </a:defRPr>
            </a:lvl1pPr>
          </a:lstStyle>
          <a:p>
            <a:r>
              <a:rPr lang="en-US"/>
              <a:t>Click to edit Master title style</a:t>
            </a:r>
            <a:endParaRPr lang="en-ZA" dirty="0"/>
          </a:p>
        </p:txBody>
      </p:sp>
      <p:sp>
        <p:nvSpPr>
          <p:cNvPr id="7" name="Text Placeholder 6"/>
          <p:cNvSpPr>
            <a:spLocks noGrp="1"/>
          </p:cNvSpPr>
          <p:nvPr>
            <p:ph type="body" sz="quarter" idx="13"/>
          </p:nvPr>
        </p:nvSpPr>
        <p:spPr>
          <a:xfrm>
            <a:off x="628650" y="4360946"/>
            <a:ext cx="7886700" cy="429759"/>
          </a:xfrm>
          <a:prstGeom prst="rect">
            <a:avLst/>
          </a:prstGeom>
        </p:spPr>
        <p:txBody>
          <a:bodyPr>
            <a:normAutofit/>
          </a:bodyPr>
          <a:lstStyle>
            <a:lvl1pPr marL="0" indent="0" algn="ctr">
              <a:buNone/>
              <a:defRPr sz="1800" b="1">
                <a:solidFill>
                  <a:schemeClr val="bg1"/>
                </a:solidFill>
                <a:latin typeface="Avenir LT 45 Book" panose="020B0503020000020003" pitchFamily="34" charset="0"/>
              </a:defRPr>
            </a:lvl1pPr>
          </a:lstStyle>
          <a:p>
            <a:pPr lvl="0"/>
            <a:r>
              <a:rPr lang="en-US"/>
              <a:t>Edit Master text styles</a:t>
            </a:r>
          </a:p>
        </p:txBody>
      </p:sp>
      <p:sp>
        <p:nvSpPr>
          <p:cNvPr id="11" name="Text Placeholder 10"/>
          <p:cNvSpPr>
            <a:spLocks noGrp="1"/>
          </p:cNvSpPr>
          <p:nvPr>
            <p:ph type="body" sz="quarter" idx="15"/>
          </p:nvPr>
        </p:nvSpPr>
        <p:spPr>
          <a:xfrm>
            <a:off x="628650" y="5018579"/>
            <a:ext cx="7886700" cy="365871"/>
          </a:xfrm>
          <a:prstGeom prst="rect">
            <a:avLst/>
          </a:prstGeom>
        </p:spPr>
        <p:txBody>
          <a:bodyPr/>
          <a:lstStyle>
            <a:lvl1pPr marL="0" indent="0" algn="ctr">
              <a:buNone/>
              <a:defRPr sz="1500">
                <a:solidFill>
                  <a:srgbClr val="FEC000"/>
                </a:solidFill>
                <a:latin typeface="Avenir LT 45 Book" panose="020B0503020000020003" pitchFamily="34" charset="0"/>
              </a:defRPr>
            </a:lvl1pPr>
          </a:lstStyle>
          <a:p>
            <a:pPr lvl="0"/>
            <a:r>
              <a:rPr lang="en-US"/>
              <a:t>Edit Master text styles</a:t>
            </a:r>
          </a:p>
        </p:txBody>
      </p:sp>
      <p:sp>
        <p:nvSpPr>
          <p:cNvPr id="13" name="Text Placeholder 12"/>
          <p:cNvSpPr>
            <a:spLocks noGrp="1"/>
          </p:cNvSpPr>
          <p:nvPr>
            <p:ph type="body" sz="quarter" idx="16"/>
          </p:nvPr>
        </p:nvSpPr>
        <p:spPr>
          <a:xfrm>
            <a:off x="628650" y="5472359"/>
            <a:ext cx="7886700" cy="365871"/>
          </a:xfrm>
          <a:prstGeom prst="rect">
            <a:avLst/>
          </a:prstGeom>
        </p:spPr>
        <p:txBody>
          <a:bodyPr>
            <a:normAutofit/>
          </a:bodyPr>
          <a:lstStyle>
            <a:lvl1pPr marL="0" indent="0" algn="ctr">
              <a:buNone/>
              <a:defRPr sz="1500">
                <a:solidFill>
                  <a:srgbClr val="FEC000"/>
                </a:solidFill>
                <a:latin typeface="Avenir LT 45 Book" panose="020B0503020000020003" pitchFamily="34" charset="0"/>
              </a:defRPr>
            </a:lvl1pPr>
          </a:lstStyle>
          <a:p>
            <a:pPr lvl="0"/>
            <a:r>
              <a:rPr lang="en-US"/>
              <a:t>Edit Master text styles</a:t>
            </a:r>
          </a:p>
        </p:txBody>
      </p:sp>
      <p:sp>
        <p:nvSpPr>
          <p:cNvPr id="14" name="Text Placeholder 12"/>
          <p:cNvSpPr>
            <a:spLocks noGrp="1"/>
          </p:cNvSpPr>
          <p:nvPr>
            <p:ph type="body" sz="quarter" idx="17"/>
          </p:nvPr>
        </p:nvSpPr>
        <p:spPr>
          <a:xfrm>
            <a:off x="628650" y="5926140"/>
            <a:ext cx="7886700" cy="435072"/>
          </a:xfrm>
          <a:prstGeom prst="rect">
            <a:avLst/>
          </a:prstGeom>
        </p:spPr>
        <p:txBody>
          <a:bodyPr>
            <a:normAutofit/>
          </a:bodyPr>
          <a:lstStyle>
            <a:lvl1pPr marL="0" indent="0" algn="ctr">
              <a:buNone/>
              <a:defRPr sz="1800">
                <a:solidFill>
                  <a:schemeClr val="bg1"/>
                </a:solidFill>
                <a:latin typeface="Avenir LT 45 Book" panose="020B0503020000020003" pitchFamily="34" charset="0"/>
              </a:defRPr>
            </a:lvl1pPr>
          </a:lstStyle>
          <a:p>
            <a:pPr lvl="0"/>
            <a:r>
              <a:rPr lang="en-US"/>
              <a:t>Edit Master text styles</a:t>
            </a:r>
          </a:p>
        </p:txBody>
      </p:sp>
    </p:spTree>
    <p:extLst>
      <p:ext uri="{BB962C8B-B14F-4D97-AF65-F5344CB8AC3E}">
        <p14:creationId xmlns:p14="http://schemas.microsoft.com/office/powerpoint/2010/main" val="5899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4C5498A-BDDE-407B-B2E7-BF0DE36300F3}" type="datetime1">
              <a:rPr lang="en-ZA" smtClean="0"/>
              <a:t>2022/05/23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256903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4722AA0-6505-4E9B-8435-1CFC65ACA9D9}" type="datetime1">
              <a:rPr lang="en-ZA" smtClean="0"/>
              <a:t>2022/05/23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3779584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C7E9B-4B25-4ECE-8930-75F5A843F574}" type="datetime1">
              <a:rPr lang="en-ZA" smtClean="0"/>
              <a:t>2022/05/23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698621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213F2AF-E6FC-45FE-8655-735CE255D483}" type="datetime1">
              <a:rPr lang="en-ZA" smtClean="0"/>
              <a:t>2022/05/23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403052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FEC000"/>
              </a:buClr>
              <a:buSzPct val="80000"/>
              <a:defRPr sz="2000">
                <a:latin typeface="Avenir Book"/>
              </a:defRPr>
            </a:lvl1pPr>
            <a:lvl2pPr>
              <a:buClr>
                <a:srgbClr val="FEC000"/>
              </a:buClr>
              <a:buSzPct val="80000"/>
              <a:defRPr sz="2000">
                <a:latin typeface="Avenir Book"/>
              </a:defRPr>
            </a:lvl2pPr>
            <a:lvl3pPr>
              <a:buClr>
                <a:srgbClr val="FEC000"/>
              </a:buClr>
              <a:buSzPct val="80000"/>
              <a:defRPr sz="2000">
                <a:latin typeface="Avenir Book"/>
              </a:defRPr>
            </a:lvl3pPr>
            <a:lvl4pPr>
              <a:buClr>
                <a:srgbClr val="FEC000"/>
              </a:buClr>
              <a:buSzPct val="80000"/>
              <a:defRPr sz="2000">
                <a:latin typeface="Avenir Book"/>
              </a:defRPr>
            </a:lvl4pPr>
            <a:lvl5pPr>
              <a:buClr>
                <a:srgbClr val="FEC000"/>
              </a:buClr>
              <a:buSzPct val="80000"/>
              <a:defRPr sz="2000">
                <a:latin typeface="Avenir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4872563"/>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0C6AB72-8AFD-4BEF-9357-E7522CF4709E}" type="datetime1">
              <a:rPr lang="en-ZA" smtClean="0"/>
              <a:t>2022/05/23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125337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E7EF587-6603-434B-BC97-F36494311FAB}" type="datetime1">
              <a:rPr lang="en-ZA" smtClean="0"/>
              <a:t>2022/05/23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2618727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00DF0-249F-44D0-B89C-619A783FAADD}" type="datetime1">
              <a:rPr lang="en-ZA" smtClean="0"/>
              <a:t>2022/05/23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2048549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1547F7-3323-4555-933C-9C09FE759451}" type="datetime1">
              <a:rPr lang="en-ZA" smtClean="0"/>
              <a:t>2022/05/23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1462543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CFE52-533E-4A8F-A33D-996D17A3D046}" type="datetime1">
              <a:rPr lang="en-ZA" smtClean="0"/>
              <a:t>2022/05/23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31284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37A0352-6796-47B9-9E18-FCCA569DD773}" type="datetime1">
              <a:rPr lang="en-ZA" smtClean="0"/>
              <a:t>2022/05/23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2776834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3DCDB7F-7BEC-4C3D-B48E-FE6441DE297C}" type="datetime1">
              <a:rPr lang="en-ZA" smtClean="0"/>
              <a:t>2022/05/23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2CF23AA-DF9E-4053-B136-5EA072F3FA5E}" type="slidenum">
              <a:rPr lang="en-ZA" smtClean="0"/>
              <a:t>‹#›</a:t>
            </a:fld>
            <a:endParaRPr lang="en-ZA"/>
          </a:p>
        </p:txBody>
      </p:sp>
    </p:spTree>
    <p:extLst>
      <p:ext uri="{BB962C8B-B14F-4D97-AF65-F5344CB8AC3E}">
        <p14:creationId xmlns:p14="http://schemas.microsoft.com/office/powerpoint/2010/main" val="203686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i="0"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0460162"/>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352928" cy="792162"/>
          </a:xfrm>
        </p:spPr>
        <p:txBody>
          <a:bodyPr/>
          <a:lstStyle/>
          <a:p>
            <a:r>
              <a:rPr lang="en-US"/>
              <a:t>Click to edit Master title style</a:t>
            </a:r>
          </a:p>
        </p:txBody>
      </p:sp>
      <p:sp>
        <p:nvSpPr>
          <p:cNvPr id="3" name="Content Placeholder 2"/>
          <p:cNvSpPr>
            <a:spLocks noGrp="1"/>
          </p:cNvSpPr>
          <p:nvPr>
            <p:ph sz="half" idx="1"/>
          </p:nvPr>
        </p:nvSpPr>
        <p:spPr>
          <a:xfrm>
            <a:off x="323528" y="1340768"/>
            <a:ext cx="4032572" cy="4785395"/>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8500" y="1340768"/>
            <a:ext cx="4176713" cy="4785395"/>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848418"/>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200" b="0" i="0" baseline="0">
                <a:solidFill>
                  <a:srgbClr val="FEC000"/>
                </a:solidFill>
                <a:latin typeface="Avenir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200" b="0" i="0" baseline="0">
                <a:solidFill>
                  <a:srgbClr val="FEC000"/>
                </a:solidFill>
                <a:latin typeface="Avenir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945359"/>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8414708"/>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08979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2877497" cy="1093032"/>
          </a:xfrm>
        </p:spPr>
        <p:txBody>
          <a:bodyPr anchor="t"/>
          <a:lstStyle>
            <a:lvl1pPr algn="l">
              <a:defRPr sz="2200" b="1">
                <a:solidFill>
                  <a:srgbClr val="FEC000"/>
                </a:solidFill>
                <a:latin typeface="Avenir Black"/>
              </a:defRPr>
            </a:lvl1pPr>
          </a:lstStyle>
          <a:p>
            <a:r>
              <a:rPr lang="en-US"/>
              <a:t>Click to edit Master title style</a:t>
            </a:r>
          </a:p>
        </p:txBody>
      </p:sp>
      <p:sp>
        <p:nvSpPr>
          <p:cNvPr id="3" name="Content Placeholder 2"/>
          <p:cNvSpPr>
            <a:spLocks noGrp="1"/>
          </p:cNvSpPr>
          <p:nvPr>
            <p:ph idx="1"/>
          </p:nvPr>
        </p:nvSpPr>
        <p:spPr>
          <a:xfrm>
            <a:off x="3714980" y="620688"/>
            <a:ext cx="4889467" cy="5505475"/>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9551" y="1713720"/>
            <a:ext cx="2877497" cy="44124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6365068"/>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0" i="0" baseline="0">
                <a:solidFill>
                  <a:srgbClr val="FEC000"/>
                </a:solidFill>
                <a:latin typeface="Avenir Black"/>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4023725"/>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404813"/>
            <a:ext cx="84963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23850" y="1484313"/>
            <a:ext cx="8505825" cy="464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pic>
        <p:nvPicPr>
          <p:cNvPr id="1028" name="Picture 5"/>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0" y="6223000"/>
            <a:ext cx="91440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txStyles>
    <p:titleStyle>
      <a:lvl1pPr algn="l" rtl="0" eaLnBrk="0" fontAlgn="base" hangingPunct="0">
        <a:spcBef>
          <a:spcPct val="0"/>
        </a:spcBef>
        <a:spcAft>
          <a:spcPct val="0"/>
        </a:spcAft>
        <a:defRPr sz="4000">
          <a:solidFill>
            <a:srgbClr val="001027"/>
          </a:solidFill>
          <a:latin typeface="Avenir Medium"/>
          <a:ea typeface="ＭＳ Ｐゴシック" charset="0"/>
          <a:cs typeface="ＭＳ Ｐゴシック" charset="0"/>
        </a:defRPr>
      </a:lvl1pPr>
      <a:lvl2pPr algn="l" rtl="0" eaLnBrk="0" fontAlgn="base" hangingPunct="0">
        <a:spcBef>
          <a:spcPct val="0"/>
        </a:spcBef>
        <a:spcAft>
          <a:spcPct val="0"/>
        </a:spcAft>
        <a:defRPr sz="4000">
          <a:solidFill>
            <a:srgbClr val="001027"/>
          </a:solidFill>
          <a:latin typeface="Avenir Medium" charset="0"/>
          <a:ea typeface="ＭＳ Ｐゴシック" charset="0"/>
          <a:cs typeface="ＭＳ Ｐゴシック" charset="0"/>
        </a:defRPr>
      </a:lvl2pPr>
      <a:lvl3pPr algn="l" rtl="0" eaLnBrk="0" fontAlgn="base" hangingPunct="0">
        <a:spcBef>
          <a:spcPct val="0"/>
        </a:spcBef>
        <a:spcAft>
          <a:spcPct val="0"/>
        </a:spcAft>
        <a:defRPr sz="4000">
          <a:solidFill>
            <a:srgbClr val="001027"/>
          </a:solidFill>
          <a:latin typeface="Avenir Medium" charset="0"/>
          <a:ea typeface="ＭＳ Ｐゴシック" charset="0"/>
          <a:cs typeface="ＭＳ Ｐゴシック" charset="0"/>
        </a:defRPr>
      </a:lvl3pPr>
      <a:lvl4pPr algn="l" rtl="0" eaLnBrk="0" fontAlgn="base" hangingPunct="0">
        <a:spcBef>
          <a:spcPct val="0"/>
        </a:spcBef>
        <a:spcAft>
          <a:spcPct val="0"/>
        </a:spcAft>
        <a:defRPr sz="4000">
          <a:solidFill>
            <a:srgbClr val="001027"/>
          </a:solidFill>
          <a:latin typeface="Avenir Medium" charset="0"/>
          <a:ea typeface="ＭＳ Ｐゴシック" charset="0"/>
          <a:cs typeface="ＭＳ Ｐゴシック" charset="0"/>
        </a:defRPr>
      </a:lvl4pPr>
      <a:lvl5pPr algn="l" rtl="0" eaLnBrk="0" fontAlgn="base" hangingPunct="0">
        <a:spcBef>
          <a:spcPct val="0"/>
        </a:spcBef>
        <a:spcAft>
          <a:spcPct val="0"/>
        </a:spcAft>
        <a:defRPr sz="4000">
          <a:solidFill>
            <a:srgbClr val="001027"/>
          </a:solidFill>
          <a:latin typeface="Avenir Medium" charset="0"/>
          <a:ea typeface="ＭＳ Ｐゴシック" charset="0"/>
          <a:cs typeface="ＭＳ Ｐゴシック"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173038" indent="-173038" algn="l" rtl="0" eaLnBrk="0" fontAlgn="base" hangingPunct="0">
        <a:spcBef>
          <a:spcPct val="20000"/>
        </a:spcBef>
        <a:spcAft>
          <a:spcPct val="0"/>
        </a:spcAft>
        <a:buClr>
          <a:srgbClr val="FEC000"/>
        </a:buClr>
        <a:buSzPct val="75000"/>
        <a:buFont typeface="Wingdings" charset="0"/>
        <a:buChar char="§"/>
        <a:defRPr sz="2000">
          <a:solidFill>
            <a:schemeClr val="tx1"/>
          </a:solidFill>
          <a:latin typeface="Avenir Book"/>
          <a:ea typeface="ＭＳ Ｐゴシック" charset="0"/>
          <a:cs typeface="ＭＳ Ｐゴシック" charset="0"/>
        </a:defRPr>
      </a:lvl1pPr>
      <a:lvl2pPr marL="347663" indent="-173038" algn="l" rtl="0" eaLnBrk="0" fontAlgn="base" hangingPunct="0">
        <a:spcBef>
          <a:spcPct val="20000"/>
        </a:spcBef>
        <a:spcAft>
          <a:spcPct val="0"/>
        </a:spcAft>
        <a:buClr>
          <a:srgbClr val="FEC000"/>
        </a:buClr>
        <a:buSzPct val="75000"/>
        <a:buChar char="•"/>
        <a:defRPr sz="2000">
          <a:solidFill>
            <a:schemeClr val="tx1"/>
          </a:solidFill>
          <a:latin typeface="Avenir Book"/>
          <a:ea typeface="ＭＳ Ｐゴシック" charset="0"/>
        </a:defRPr>
      </a:lvl2pPr>
      <a:lvl3pPr marL="547688" indent="-198438" algn="l" rtl="0" eaLnBrk="0" fontAlgn="base" hangingPunct="0">
        <a:spcBef>
          <a:spcPct val="20000"/>
        </a:spcBef>
        <a:spcAft>
          <a:spcPct val="0"/>
        </a:spcAft>
        <a:buClr>
          <a:srgbClr val="FEC000"/>
        </a:buClr>
        <a:buSzPct val="75000"/>
        <a:buFont typeface="Arial" charset="0"/>
        <a:buChar char="-"/>
        <a:defRPr sz="2000">
          <a:solidFill>
            <a:schemeClr val="tx1"/>
          </a:solidFill>
          <a:latin typeface="Avenir Book"/>
          <a:ea typeface="ＭＳ Ｐゴシック" charset="0"/>
        </a:defRPr>
      </a:lvl3pPr>
      <a:lvl4pPr marL="1600200" indent="-228600" algn="l" rtl="0" eaLnBrk="0" fontAlgn="base" hangingPunct="0">
        <a:spcBef>
          <a:spcPct val="20000"/>
        </a:spcBef>
        <a:spcAft>
          <a:spcPct val="0"/>
        </a:spcAft>
        <a:buClr>
          <a:srgbClr val="003057"/>
        </a:buClr>
        <a:buFont typeface="Wingdings" charset="0"/>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3057"/>
        </a:buClr>
        <a:buFont typeface="Wingdings" charset="0"/>
        <a:buChar char="§"/>
        <a:defRPr sz="2400">
          <a:solidFill>
            <a:schemeClr val="tx1"/>
          </a:solidFill>
          <a:latin typeface="+mn-lt"/>
          <a:ea typeface="ＭＳ Ｐゴシック" charset="0"/>
        </a:defRPr>
      </a:lvl5pPr>
      <a:lvl6pPr marL="25146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3AFD4-5BBA-494B-8FC5-9FE9EC06D13D}" type="datetime1">
              <a:rPr lang="en-ZA" smtClean="0"/>
              <a:t>2022/05/23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F23AA-DF9E-4053-B136-5EA072F3FA5E}" type="slidenum">
              <a:rPr lang="en-ZA" smtClean="0"/>
              <a:t>‹#›</a:t>
            </a:fld>
            <a:endParaRPr lang="en-ZA"/>
          </a:p>
        </p:txBody>
      </p:sp>
    </p:spTree>
    <p:extLst>
      <p:ext uri="{BB962C8B-B14F-4D97-AF65-F5344CB8AC3E}">
        <p14:creationId xmlns:p14="http://schemas.microsoft.com/office/powerpoint/2010/main" val="200208546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41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itle 1"/>
          <p:cNvSpPr>
            <a:spLocks noGrp="1"/>
          </p:cNvSpPr>
          <p:nvPr>
            <p:ph type="title"/>
          </p:nvPr>
        </p:nvSpPr>
        <p:spPr>
          <a:xfrm>
            <a:off x="2123728" y="5399088"/>
            <a:ext cx="5040560" cy="366713"/>
          </a:xfrm>
        </p:spPr>
        <p:txBody>
          <a:bodyPr>
            <a:normAutofit fontScale="90000"/>
          </a:bodyPr>
          <a:lstStyle/>
          <a:p>
            <a:br>
              <a:rPr lang="en-US" sz="3200" b="0" dirty="0">
                <a:latin typeface="Avenir LT 45 Book" charset="0"/>
              </a:rPr>
            </a:br>
            <a:r>
              <a:rPr lang="en-US" sz="3200" dirty="0">
                <a:latin typeface="Avenir LT 45 Book" charset="0"/>
              </a:rPr>
              <a:t>A Workshop on Goal-setting </a:t>
            </a:r>
            <a:br>
              <a:rPr lang="en-US" sz="3200" b="0" dirty="0">
                <a:latin typeface="Avenir LT 45 Book" charset="0"/>
              </a:rPr>
            </a:br>
            <a:br>
              <a:rPr lang="en-US" sz="3200" dirty="0">
                <a:latin typeface="Avenir LT 45 Book" charset="0"/>
              </a:rPr>
            </a:br>
            <a:endParaRPr lang="en-ZA" sz="3200" b="0" dirty="0">
              <a:latin typeface="Avenir LT 45 Book" charset="0"/>
            </a:endParaRPr>
          </a:p>
        </p:txBody>
      </p:sp>
      <p:sp>
        <p:nvSpPr>
          <p:cNvPr id="17412" name="Text Placeholder 3"/>
          <p:cNvSpPr>
            <a:spLocks noGrp="1"/>
          </p:cNvSpPr>
          <p:nvPr>
            <p:ph type="body" sz="quarter" idx="15"/>
          </p:nvPr>
        </p:nvSpPr>
        <p:spPr>
          <a:xfrm>
            <a:off x="627063" y="5833666"/>
            <a:ext cx="7886700" cy="366713"/>
          </a:xfrm>
        </p:spPr>
        <p:txBody>
          <a:bodyPr/>
          <a:lstStyle/>
          <a:p>
            <a:r>
              <a:rPr lang="en-US" sz="2000" dirty="0">
                <a:latin typeface="Avenir LT 45 Book" charset="0"/>
              </a:rPr>
              <a:t>Emthonjeni Student Wellness</a:t>
            </a:r>
            <a:endParaRPr lang="en-ZA" sz="2000" dirty="0">
              <a:latin typeface="Avenir LT 45 Book"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ZA" dirty="0"/>
              <a:t>How to set Goals </a:t>
            </a:r>
          </a:p>
        </p:txBody>
      </p:sp>
      <p:sp>
        <p:nvSpPr>
          <p:cNvPr id="3" name="Content Placeholder 2"/>
          <p:cNvSpPr>
            <a:spLocks noGrp="1"/>
          </p:cNvSpPr>
          <p:nvPr>
            <p:ph idx="1"/>
          </p:nvPr>
        </p:nvSpPr>
        <p:spPr/>
        <p:txBody>
          <a:bodyPr>
            <a:normAutofit/>
          </a:bodyPr>
          <a:lstStyle/>
          <a:p>
            <a:r>
              <a:rPr lang="en-ZA" dirty="0"/>
              <a:t>Steps to creating goals</a:t>
            </a:r>
          </a:p>
          <a:p>
            <a:pPr lvl="1"/>
            <a:r>
              <a:rPr lang="en-ZA" dirty="0"/>
              <a:t>Step 1: What do YOU really want?</a:t>
            </a:r>
          </a:p>
          <a:p>
            <a:pPr lvl="1"/>
            <a:r>
              <a:rPr lang="en-ZA" dirty="0"/>
              <a:t>Step 2: Get the ‘Big-Picture’ (Visualisation)</a:t>
            </a:r>
          </a:p>
          <a:p>
            <a:pPr lvl="1"/>
            <a:r>
              <a:rPr lang="en-ZA" dirty="0"/>
              <a:t>Step 3: Set your Goals</a:t>
            </a:r>
          </a:p>
          <a:p>
            <a:pPr lvl="1"/>
            <a:r>
              <a:rPr lang="en-ZA" dirty="0"/>
              <a:t>Step 4: Prepare your Personal Action Plan</a:t>
            </a:r>
          </a:p>
          <a:p>
            <a:pPr lvl="1"/>
            <a:r>
              <a:rPr lang="en-ZA" dirty="0"/>
              <a:t>Step 5: Review your Action Plan and Goals</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CF23AA-DF9E-4053-B136-5EA072F3FA5E}" type="slidenum">
              <a:rPr lang="en-ZA" smtClean="0"/>
              <a:pPr/>
              <a:t>10</a:t>
            </a:fld>
            <a:endParaRPr lang="en-ZA"/>
          </a:p>
        </p:txBody>
      </p:sp>
    </p:spTree>
    <p:extLst>
      <p:ext uri="{BB962C8B-B14F-4D97-AF65-F5344CB8AC3E}">
        <p14:creationId xmlns:p14="http://schemas.microsoft.com/office/powerpoint/2010/main" val="2904734545"/>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9CFD-4F8C-4567-92E8-CBE2B99ECF47}"/>
              </a:ext>
            </a:extLst>
          </p:cNvPr>
          <p:cNvSpPr>
            <a:spLocks noGrp="1"/>
          </p:cNvSpPr>
          <p:nvPr>
            <p:ph type="title"/>
          </p:nvPr>
        </p:nvSpPr>
        <p:spPr>
          <a:xfrm>
            <a:off x="323528" y="404664"/>
            <a:ext cx="8352928" cy="1080120"/>
          </a:xfrm>
          <a:solidFill>
            <a:srgbClr val="FFC000"/>
          </a:solidFill>
        </p:spPr>
        <p:txBody>
          <a:bodyPr/>
          <a:lstStyle/>
          <a:p>
            <a:pPr algn="ctr"/>
            <a:r>
              <a:rPr lang="en-ZA" dirty="0"/>
              <a:t>Your personal SWOT analysis</a:t>
            </a:r>
            <a:br>
              <a:rPr lang="en-ZA" dirty="0"/>
            </a:br>
            <a:r>
              <a:rPr lang="en-ZA" sz="2800" dirty="0"/>
              <a:t>Internal factors</a:t>
            </a:r>
          </a:p>
        </p:txBody>
      </p:sp>
      <p:sp>
        <p:nvSpPr>
          <p:cNvPr id="3" name="Content Placeholder 2">
            <a:extLst>
              <a:ext uri="{FF2B5EF4-FFF2-40B4-BE49-F238E27FC236}">
                <a16:creationId xmlns:a16="http://schemas.microsoft.com/office/drawing/2014/main" id="{F8C47791-FA34-42C7-BF91-5E453AD31702}"/>
              </a:ext>
            </a:extLst>
          </p:cNvPr>
          <p:cNvSpPr>
            <a:spLocks noGrp="1"/>
          </p:cNvSpPr>
          <p:nvPr>
            <p:ph sz="half" idx="1"/>
          </p:nvPr>
        </p:nvSpPr>
        <p:spPr>
          <a:xfrm>
            <a:off x="323528" y="1628800"/>
            <a:ext cx="4032572" cy="4497363"/>
          </a:xfrm>
          <a:ln>
            <a:solidFill>
              <a:srgbClr val="FEC000"/>
            </a:solidFill>
          </a:ln>
        </p:spPr>
        <p:txBody>
          <a:bodyPr/>
          <a:lstStyle/>
          <a:p>
            <a:r>
              <a:rPr lang="en-ZA" dirty="0">
                <a:highlight>
                  <a:srgbClr val="FEC000"/>
                </a:highlight>
              </a:rPr>
              <a:t>Strengths </a:t>
            </a:r>
          </a:p>
          <a:p>
            <a:r>
              <a:rPr lang="en-ZA" dirty="0"/>
              <a:t>What advantages do you have ?</a:t>
            </a:r>
          </a:p>
          <a:p>
            <a:r>
              <a:rPr lang="en-ZA" dirty="0"/>
              <a:t>What do you do well? </a:t>
            </a:r>
          </a:p>
          <a:p>
            <a:r>
              <a:rPr lang="en-ZA" dirty="0"/>
              <a:t>What do other people see as your strengths? </a:t>
            </a:r>
          </a:p>
          <a:p>
            <a:endParaRPr lang="en-ZA" dirty="0"/>
          </a:p>
          <a:p>
            <a:r>
              <a:rPr lang="en-ZA" dirty="0"/>
              <a:t>E.g. strong motivation, good communication skills, self-confidence, smart-worker, open to challenges </a:t>
            </a:r>
          </a:p>
          <a:p>
            <a:endParaRPr lang="en-ZA" dirty="0"/>
          </a:p>
        </p:txBody>
      </p:sp>
      <p:sp>
        <p:nvSpPr>
          <p:cNvPr id="4" name="Content Placeholder 3">
            <a:extLst>
              <a:ext uri="{FF2B5EF4-FFF2-40B4-BE49-F238E27FC236}">
                <a16:creationId xmlns:a16="http://schemas.microsoft.com/office/drawing/2014/main" id="{A29B1E39-8980-4D99-8D63-A41EE31C2417}"/>
              </a:ext>
            </a:extLst>
          </p:cNvPr>
          <p:cNvSpPr>
            <a:spLocks noGrp="1"/>
          </p:cNvSpPr>
          <p:nvPr>
            <p:ph sz="half" idx="2"/>
          </p:nvPr>
        </p:nvSpPr>
        <p:spPr>
          <a:xfrm>
            <a:off x="4508500" y="1628800"/>
            <a:ext cx="4176713" cy="4497363"/>
          </a:xfrm>
          <a:ln>
            <a:solidFill>
              <a:srgbClr val="FFC000"/>
            </a:solidFill>
          </a:ln>
        </p:spPr>
        <p:txBody>
          <a:bodyPr/>
          <a:lstStyle/>
          <a:p>
            <a:r>
              <a:rPr lang="en-ZA" dirty="0">
                <a:highlight>
                  <a:srgbClr val="00FF00"/>
                </a:highlight>
              </a:rPr>
              <a:t>Weaknesses</a:t>
            </a:r>
          </a:p>
          <a:p>
            <a:r>
              <a:rPr lang="en-ZA" dirty="0"/>
              <a:t>What could you improve? </a:t>
            </a:r>
          </a:p>
          <a:p>
            <a:r>
              <a:rPr lang="en-ZA" dirty="0"/>
              <a:t>What should you avoid?</a:t>
            </a:r>
          </a:p>
          <a:p>
            <a:endParaRPr lang="en-ZA" dirty="0"/>
          </a:p>
          <a:p>
            <a:endParaRPr lang="en-ZA" dirty="0"/>
          </a:p>
          <a:p>
            <a:endParaRPr lang="en-ZA" dirty="0"/>
          </a:p>
          <a:p>
            <a:r>
              <a:rPr lang="en-ZA" dirty="0"/>
              <a:t>E.g. poor study skills, time-management, struggling to say no</a:t>
            </a:r>
          </a:p>
        </p:txBody>
      </p:sp>
    </p:spTree>
    <p:extLst>
      <p:ext uri="{BB962C8B-B14F-4D97-AF65-F5344CB8AC3E}">
        <p14:creationId xmlns:p14="http://schemas.microsoft.com/office/powerpoint/2010/main" val="2044943576"/>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9CFD-4F8C-4567-92E8-CBE2B99ECF47}"/>
              </a:ext>
            </a:extLst>
          </p:cNvPr>
          <p:cNvSpPr>
            <a:spLocks noGrp="1"/>
          </p:cNvSpPr>
          <p:nvPr>
            <p:ph type="title"/>
          </p:nvPr>
        </p:nvSpPr>
        <p:spPr>
          <a:xfrm>
            <a:off x="323528" y="404664"/>
            <a:ext cx="8352928" cy="1080120"/>
          </a:xfrm>
          <a:solidFill>
            <a:srgbClr val="FFC000"/>
          </a:solidFill>
        </p:spPr>
        <p:txBody>
          <a:bodyPr/>
          <a:lstStyle/>
          <a:p>
            <a:pPr algn="ctr"/>
            <a:r>
              <a:rPr lang="en-ZA" dirty="0"/>
              <a:t>Your personal SWOT analysis</a:t>
            </a:r>
            <a:br>
              <a:rPr lang="en-ZA" dirty="0"/>
            </a:br>
            <a:r>
              <a:rPr lang="en-ZA" sz="2800" dirty="0"/>
              <a:t>External factors</a:t>
            </a:r>
          </a:p>
        </p:txBody>
      </p:sp>
      <p:sp>
        <p:nvSpPr>
          <p:cNvPr id="3" name="Content Placeholder 2">
            <a:extLst>
              <a:ext uri="{FF2B5EF4-FFF2-40B4-BE49-F238E27FC236}">
                <a16:creationId xmlns:a16="http://schemas.microsoft.com/office/drawing/2014/main" id="{F8C47791-FA34-42C7-BF91-5E453AD31702}"/>
              </a:ext>
            </a:extLst>
          </p:cNvPr>
          <p:cNvSpPr>
            <a:spLocks noGrp="1"/>
          </p:cNvSpPr>
          <p:nvPr>
            <p:ph sz="half" idx="1"/>
          </p:nvPr>
        </p:nvSpPr>
        <p:spPr>
          <a:xfrm>
            <a:off x="323528" y="1628800"/>
            <a:ext cx="4032572" cy="4497363"/>
          </a:xfrm>
          <a:ln>
            <a:solidFill>
              <a:srgbClr val="FFC000"/>
            </a:solidFill>
          </a:ln>
        </p:spPr>
        <p:txBody>
          <a:bodyPr/>
          <a:lstStyle/>
          <a:p>
            <a:r>
              <a:rPr lang="en-ZA" dirty="0">
                <a:highlight>
                  <a:srgbClr val="FF0000"/>
                </a:highlight>
              </a:rPr>
              <a:t>Opportunities</a:t>
            </a:r>
          </a:p>
          <a:p>
            <a:r>
              <a:rPr lang="en-ZA" dirty="0"/>
              <a:t>What are the good opportunities facing you? </a:t>
            </a:r>
          </a:p>
          <a:p>
            <a:r>
              <a:rPr lang="en-ZA" dirty="0"/>
              <a:t>What are the interesting trends you are aware of?  </a:t>
            </a:r>
          </a:p>
          <a:p>
            <a:endParaRPr lang="en-ZA" dirty="0"/>
          </a:p>
          <a:p>
            <a:r>
              <a:rPr lang="en-ZA" dirty="0"/>
              <a:t>E.g. resources on campus, library, </a:t>
            </a:r>
            <a:r>
              <a:rPr lang="en-ZA" dirty="0" err="1"/>
              <a:t>Emthonjeni</a:t>
            </a:r>
            <a:r>
              <a:rPr lang="en-ZA" dirty="0"/>
              <a:t> Student Wellness etc</a:t>
            </a:r>
          </a:p>
        </p:txBody>
      </p:sp>
      <p:sp>
        <p:nvSpPr>
          <p:cNvPr id="4" name="Content Placeholder 3">
            <a:extLst>
              <a:ext uri="{FF2B5EF4-FFF2-40B4-BE49-F238E27FC236}">
                <a16:creationId xmlns:a16="http://schemas.microsoft.com/office/drawing/2014/main" id="{A29B1E39-8980-4D99-8D63-A41EE31C2417}"/>
              </a:ext>
            </a:extLst>
          </p:cNvPr>
          <p:cNvSpPr>
            <a:spLocks noGrp="1"/>
          </p:cNvSpPr>
          <p:nvPr>
            <p:ph sz="half" idx="2"/>
          </p:nvPr>
        </p:nvSpPr>
        <p:spPr>
          <a:xfrm>
            <a:off x="4508500" y="1628800"/>
            <a:ext cx="4176713" cy="4497363"/>
          </a:xfrm>
          <a:ln>
            <a:solidFill>
              <a:srgbClr val="FFC000"/>
            </a:solidFill>
          </a:ln>
        </p:spPr>
        <p:txBody>
          <a:bodyPr/>
          <a:lstStyle/>
          <a:p>
            <a:r>
              <a:rPr lang="en-ZA" dirty="0">
                <a:highlight>
                  <a:srgbClr val="57BCE9"/>
                </a:highlight>
              </a:rPr>
              <a:t>Threats </a:t>
            </a:r>
          </a:p>
          <a:p>
            <a:r>
              <a:rPr lang="en-ZA" dirty="0"/>
              <a:t>What obstacles do you face ‘</a:t>
            </a:r>
          </a:p>
          <a:p>
            <a:r>
              <a:rPr lang="en-ZA" dirty="0"/>
              <a:t>What is your competition doing? </a:t>
            </a:r>
          </a:p>
          <a:p>
            <a:r>
              <a:rPr lang="en-ZA" dirty="0"/>
              <a:t>Is technology threatening you? </a:t>
            </a:r>
          </a:p>
          <a:p>
            <a:endParaRPr lang="en-ZA" dirty="0"/>
          </a:p>
          <a:p>
            <a:r>
              <a:rPr lang="en-ZA" dirty="0"/>
              <a:t>E.g. transport difficulties, family demands, financial problems etc</a:t>
            </a:r>
          </a:p>
        </p:txBody>
      </p:sp>
    </p:spTree>
    <p:extLst>
      <p:ext uri="{BB962C8B-B14F-4D97-AF65-F5344CB8AC3E}">
        <p14:creationId xmlns:p14="http://schemas.microsoft.com/office/powerpoint/2010/main" val="262835813"/>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352928" cy="792162"/>
          </a:xfrm>
          <a:solidFill>
            <a:srgbClr val="FFC000"/>
          </a:solidFill>
        </p:spPr>
        <p:txBody>
          <a:bodyPr wrap="square" anchor="ctr">
            <a:normAutofit/>
          </a:bodyPr>
          <a:lstStyle/>
          <a:p>
            <a:r>
              <a:rPr lang="en-ZA" dirty="0"/>
              <a:t>5 Golden Rules of Goal Setting</a:t>
            </a:r>
          </a:p>
        </p:txBody>
      </p:sp>
      <p:sp>
        <p:nvSpPr>
          <p:cNvPr id="3" name="Content Placeholder 2"/>
          <p:cNvSpPr>
            <a:spLocks noGrp="1"/>
          </p:cNvSpPr>
          <p:nvPr>
            <p:ph sz="half" idx="1"/>
          </p:nvPr>
        </p:nvSpPr>
        <p:spPr>
          <a:xfrm>
            <a:off x="323528" y="1340768"/>
            <a:ext cx="4032572" cy="4785395"/>
          </a:xfrm>
        </p:spPr>
        <p:txBody>
          <a:bodyPr wrap="square" anchor="t">
            <a:normAutofit/>
          </a:bodyPr>
          <a:lstStyle/>
          <a:p>
            <a:pPr marL="514350" indent="-514350">
              <a:buFont typeface="+mj-lt"/>
              <a:buAutoNum type="arabicPeriod"/>
            </a:pPr>
            <a:r>
              <a:rPr lang="en-ZA" b="1" dirty="0"/>
              <a:t>Set Goals that motivate you</a:t>
            </a:r>
          </a:p>
          <a:p>
            <a:pPr marL="0" indent="0">
              <a:buNone/>
            </a:pPr>
            <a:endParaRPr lang="en-ZA" b="1" dirty="0"/>
          </a:p>
          <a:p>
            <a:pPr lvl="1"/>
            <a:r>
              <a:rPr lang="en-ZA" dirty="0"/>
              <a:t>To make sure your goal is motivating, write down </a:t>
            </a:r>
            <a:r>
              <a:rPr lang="en-ZA" b="1" dirty="0"/>
              <a:t>why</a:t>
            </a:r>
            <a:r>
              <a:rPr lang="en-ZA" dirty="0"/>
              <a:t> it's valuable and important to you. Ask yourself, "If I were to share my goal with others, what would I tell them to convince them it was a worthwhile goal?"</a:t>
            </a:r>
          </a:p>
        </p:txBody>
      </p:sp>
      <p:pic>
        <p:nvPicPr>
          <p:cNvPr id="5" name="Picture 4">
            <a:extLst>
              <a:ext uri="{FF2B5EF4-FFF2-40B4-BE49-F238E27FC236}">
                <a16:creationId xmlns:a16="http://schemas.microsoft.com/office/drawing/2014/main" id="{22BBA446-2002-4AEC-92F3-28A6AC032C30}"/>
              </a:ext>
            </a:extLst>
          </p:cNvPr>
          <p:cNvPicPr>
            <a:picLocks noChangeAspect="1"/>
          </p:cNvPicPr>
          <p:nvPr/>
        </p:nvPicPr>
        <p:blipFill>
          <a:blip r:embed="rId2"/>
          <a:stretch>
            <a:fillRect/>
          </a:stretch>
        </p:blipFill>
        <p:spPr>
          <a:xfrm>
            <a:off x="4508500" y="2689287"/>
            <a:ext cx="4176713" cy="2088356"/>
          </a:xfrm>
          <a:prstGeom prst="rect">
            <a:avLst/>
          </a:prstGeom>
          <a:noFill/>
        </p:spPr>
      </p:pic>
      <p:sp>
        <p:nvSpPr>
          <p:cNvPr id="4" name="Slide Number Placeholder 3" hidden="1"/>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2CF23AA-DF9E-4053-B136-5EA072F3FA5E}" type="slidenum">
              <a:rPr lang="en-ZA" smtClean="0"/>
              <a:pPr>
                <a:spcAft>
                  <a:spcPts val="600"/>
                </a:spcAft>
              </a:pPr>
              <a:t>13</a:t>
            </a:fld>
            <a:endParaRPr lang="en-ZA"/>
          </a:p>
        </p:txBody>
      </p:sp>
    </p:spTree>
    <p:extLst>
      <p:ext uri="{BB962C8B-B14F-4D97-AF65-F5344CB8AC3E}">
        <p14:creationId xmlns:p14="http://schemas.microsoft.com/office/powerpoint/2010/main" val="1143825850"/>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ZA" dirty="0"/>
              <a:t>5 Golden Rules of Goal Setting</a:t>
            </a:r>
          </a:p>
        </p:txBody>
      </p:sp>
      <p:sp>
        <p:nvSpPr>
          <p:cNvPr id="3" name="Content Placeholder 2"/>
          <p:cNvSpPr>
            <a:spLocks noGrp="1"/>
          </p:cNvSpPr>
          <p:nvPr>
            <p:ph idx="1"/>
          </p:nvPr>
        </p:nvSpPr>
        <p:spPr>
          <a:xfrm>
            <a:off x="323850" y="1412776"/>
            <a:ext cx="8505825" cy="4713387"/>
          </a:xfrm>
        </p:spPr>
        <p:txBody>
          <a:bodyPr>
            <a:normAutofit fontScale="62500" lnSpcReduction="20000"/>
          </a:bodyPr>
          <a:lstStyle/>
          <a:p>
            <a:pPr marL="0" indent="0">
              <a:buNone/>
            </a:pPr>
            <a:r>
              <a:rPr lang="en-ZA" dirty="0"/>
              <a:t> 2. </a:t>
            </a:r>
            <a:r>
              <a:rPr lang="en-ZA" sz="2200" b="1" dirty="0"/>
              <a:t>Set SMARTER Goals</a:t>
            </a:r>
          </a:p>
          <a:p>
            <a:pPr marL="0" indent="0">
              <a:buNone/>
            </a:pPr>
            <a:r>
              <a:rPr lang="en-ZA" sz="5700" b="1" dirty="0"/>
              <a:t>S</a:t>
            </a:r>
            <a:r>
              <a:rPr lang="en-ZA" sz="2600" dirty="0"/>
              <a:t>pecific –clear, precise goals</a:t>
            </a:r>
          </a:p>
          <a:p>
            <a:pPr marL="0" indent="0">
              <a:buNone/>
            </a:pPr>
            <a:r>
              <a:rPr lang="en-ZA" sz="5700" b="1" dirty="0"/>
              <a:t>M</a:t>
            </a:r>
            <a:r>
              <a:rPr lang="en-ZA" sz="2600" dirty="0"/>
              <a:t>easurable- include dates, how you will decide what to measure it by</a:t>
            </a:r>
          </a:p>
          <a:p>
            <a:pPr marL="0" indent="0">
              <a:buNone/>
            </a:pPr>
            <a:r>
              <a:rPr lang="en-ZA" sz="5700" b="1" dirty="0"/>
              <a:t>A</a:t>
            </a:r>
            <a:r>
              <a:rPr lang="en-ZA" sz="2600" dirty="0"/>
              <a:t>ttainable- realistic yet challenging </a:t>
            </a:r>
          </a:p>
          <a:p>
            <a:pPr marL="0" indent="0">
              <a:buNone/>
            </a:pPr>
            <a:r>
              <a:rPr lang="en-ZA" sz="5700" b="1" dirty="0"/>
              <a:t>R</a:t>
            </a:r>
            <a:r>
              <a:rPr lang="en-ZA" sz="2900" dirty="0"/>
              <a:t>elevant</a:t>
            </a:r>
          </a:p>
          <a:p>
            <a:pPr marL="0" indent="0">
              <a:buNone/>
            </a:pPr>
            <a:r>
              <a:rPr lang="en-ZA" sz="5700" b="1" dirty="0"/>
              <a:t>T</a:t>
            </a:r>
            <a:r>
              <a:rPr lang="en-ZA" sz="2900" dirty="0"/>
              <a:t>ime Bound</a:t>
            </a:r>
          </a:p>
          <a:p>
            <a:pPr marL="0" indent="0">
              <a:buNone/>
            </a:pPr>
            <a:r>
              <a:rPr lang="en-ZA" sz="5700" b="1" dirty="0"/>
              <a:t>E</a:t>
            </a:r>
            <a:r>
              <a:rPr lang="en-ZA" sz="2900" dirty="0"/>
              <a:t>njoyable/ Ethical- need to be something you are excited about, something you will enjoy or you will enjoy the outcome of.</a:t>
            </a:r>
          </a:p>
          <a:p>
            <a:pPr marL="0" indent="0">
              <a:buNone/>
            </a:pPr>
            <a:r>
              <a:rPr lang="en-ZA" sz="5700" b="1" dirty="0"/>
              <a:t>R</a:t>
            </a:r>
            <a:r>
              <a:rPr lang="en-ZA" sz="2900" dirty="0"/>
              <a:t>esources- time, money, external support, information</a:t>
            </a:r>
            <a:endParaRPr lang="en-ZA" sz="2900" b="1" dirty="0"/>
          </a:p>
          <a:p>
            <a:pPr marL="0" indent="0">
              <a:buNone/>
            </a:pPr>
            <a:endParaRPr lang="en-ZA" dirty="0"/>
          </a:p>
          <a:p>
            <a:pPr marL="0" indent="0">
              <a:buNone/>
            </a:pPr>
            <a:endParaRPr lang="en-Z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CF23AA-DF9E-4053-B136-5EA072F3FA5E}" type="slidenum">
              <a:rPr lang="en-ZA" smtClean="0"/>
              <a:pPr/>
              <a:t>14</a:t>
            </a:fld>
            <a:endParaRPr lang="en-ZA"/>
          </a:p>
        </p:txBody>
      </p:sp>
    </p:spTree>
    <p:extLst>
      <p:ext uri="{BB962C8B-B14F-4D97-AF65-F5344CB8AC3E}">
        <p14:creationId xmlns:p14="http://schemas.microsoft.com/office/powerpoint/2010/main" val="4233670190"/>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352928" cy="792162"/>
          </a:xfrm>
          <a:solidFill>
            <a:srgbClr val="FFC000"/>
          </a:solidFill>
        </p:spPr>
        <p:txBody>
          <a:bodyPr wrap="square" anchor="ctr">
            <a:normAutofit/>
          </a:bodyPr>
          <a:lstStyle/>
          <a:p>
            <a:r>
              <a:rPr lang="en-ZA" dirty="0"/>
              <a:t>5 Golden Rules of Goal Setting</a:t>
            </a:r>
          </a:p>
        </p:txBody>
      </p:sp>
      <p:sp>
        <p:nvSpPr>
          <p:cNvPr id="3" name="Content Placeholder 2"/>
          <p:cNvSpPr>
            <a:spLocks noGrp="1"/>
          </p:cNvSpPr>
          <p:nvPr>
            <p:ph sz="half" idx="1"/>
          </p:nvPr>
        </p:nvSpPr>
        <p:spPr>
          <a:xfrm>
            <a:off x="323528" y="1340768"/>
            <a:ext cx="4032572" cy="4785395"/>
          </a:xfrm>
        </p:spPr>
        <p:txBody>
          <a:bodyPr wrap="square" anchor="t">
            <a:normAutofit/>
          </a:bodyPr>
          <a:lstStyle/>
          <a:p>
            <a:pPr marL="0" indent="0">
              <a:buNone/>
            </a:pPr>
            <a:r>
              <a:rPr lang="en-ZA" dirty="0"/>
              <a:t>3. Set Goals in Writing</a:t>
            </a:r>
          </a:p>
          <a:p>
            <a:pPr lvl="1"/>
            <a:r>
              <a:rPr lang="en-ZA" dirty="0"/>
              <a:t>This makes them real</a:t>
            </a:r>
          </a:p>
          <a:p>
            <a:pPr lvl="1"/>
            <a:r>
              <a:rPr lang="en-ZA" dirty="0"/>
              <a:t>Cannot use the excuse “I forgot” (put them somewhere you can see them every day)</a:t>
            </a:r>
          </a:p>
          <a:p>
            <a:pPr lvl="1"/>
            <a:r>
              <a:rPr lang="en-ZA" dirty="0"/>
              <a:t>Reminds you of where you are going </a:t>
            </a:r>
          </a:p>
          <a:p>
            <a:pPr lvl="1"/>
            <a:r>
              <a:rPr lang="en-ZA" dirty="0"/>
              <a:t>Phrase them in a positive way</a:t>
            </a:r>
          </a:p>
          <a:p>
            <a:pPr lvl="1"/>
            <a:r>
              <a:rPr lang="en-ZA" dirty="0"/>
              <a:t>Use “will” rather than “might” or “maybe”</a:t>
            </a:r>
          </a:p>
          <a:p>
            <a:pPr marL="0" indent="0">
              <a:buNone/>
            </a:pPr>
            <a:r>
              <a:rPr lang="en-ZA" dirty="0"/>
              <a:t>4. Make an Action Plan</a:t>
            </a:r>
          </a:p>
          <a:p>
            <a:pPr marL="0" indent="0">
              <a:buNone/>
            </a:pPr>
            <a:r>
              <a:rPr lang="en-ZA" dirty="0"/>
              <a:t>5. Stick with it!</a:t>
            </a:r>
          </a:p>
          <a:p>
            <a:pPr marL="0" indent="0">
              <a:buNone/>
            </a:pPr>
            <a:endParaRPr lang="en-ZA" dirty="0"/>
          </a:p>
        </p:txBody>
      </p:sp>
      <p:pic>
        <p:nvPicPr>
          <p:cNvPr id="5" name="Picture 4">
            <a:extLst>
              <a:ext uri="{FF2B5EF4-FFF2-40B4-BE49-F238E27FC236}">
                <a16:creationId xmlns:a16="http://schemas.microsoft.com/office/drawing/2014/main" id="{9CA9B379-A46C-4AC2-BA23-2ED7BD931B97}"/>
              </a:ext>
            </a:extLst>
          </p:cNvPr>
          <p:cNvPicPr>
            <a:picLocks noChangeAspect="1"/>
          </p:cNvPicPr>
          <p:nvPr/>
        </p:nvPicPr>
        <p:blipFill rotWithShape="1">
          <a:blip r:embed="rId2"/>
          <a:srcRect l="4345" r="4416"/>
          <a:stretch/>
        </p:blipFill>
        <p:spPr>
          <a:xfrm>
            <a:off x="5088698" y="2420888"/>
            <a:ext cx="3756941" cy="2160240"/>
          </a:xfrm>
          <a:prstGeom prst="rect">
            <a:avLst/>
          </a:prstGeom>
          <a:noFill/>
        </p:spPr>
      </p:pic>
      <p:sp>
        <p:nvSpPr>
          <p:cNvPr id="4" name="Slide Number Placeholder 3" hidden="1"/>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2CF23AA-DF9E-4053-B136-5EA072F3FA5E}" type="slidenum">
              <a:rPr lang="en-ZA" smtClean="0"/>
              <a:pPr>
                <a:spcAft>
                  <a:spcPts val="600"/>
                </a:spcAft>
              </a:pPr>
              <a:t>15</a:t>
            </a:fld>
            <a:endParaRPr lang="en-ZA"/>
          </a:p>
        </p:txBody>
      </p:sp>
    </p:spTree>
    <p:extLst>
      <p:ext uri="{BB962C8B-B14F-4D97-AF65-F5344CB8AC3E}">
        <p14:creationId xmlns:p14="http://schemas.microsoft.com/office/powerpoint/2010/main" val="1434837501"/>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352928" cy="792162"/>
          </a:xfrm>
          <a:solidFill>
            <a:srgbClr val="FFC000"/>
          </a:solidFill>
          <a:ln>
            <a:solidFill>
              <a:srgbClr val="FFC000"/>
            </a:solidFill>
          </a:ln>
        </p:spPr>
        <p:txBody>
          <a:bodyPr wrap="square" anchor="ctr">
            <a:normAutofit/>
          </a:bodyPr>
          <a:lstStyle/>
          <a:p>
            <a:pPr>
              <a:lnSpc>
                <a:spcPct val="90000"/>
              </a:lnSpc>
            </a:pPr>
            <a:r>
              <a:rPr lang="en-ZA" sz="3400" dirty="0"/>
              <a:t>What do YOU really want? - Mind Mapping</a:t>
            </a:r>
          </a:p>
        </p:txBody>
      </p:sp>
      <p:sp>
        <p:nvSpPr>
          <p:cNvPr id="3" name="Content Placeholder 2"/>
          <p:cNvSpPr>
            <a:spLocks noGrp="1"/>
          </p:cNvSpPr>
          <p:nvPr>
            <p:ph sz="half" idx="1"/>
          </p:nvPr>
        </p:nvSpPr>
        <p:spPr>
          <a:xfrm>
            <a:off x="323528" y="1340768"/>
            <a:ext cx="4032572" cy="4785395"/>
          </a:xfrm>
        </p:spPr>
        <p:txBody>
          <a:bodyPr wrap="square" anchor="t">
            <a:normAutofit/>
          </a:bodyPr>
          <a:lstStyle/>
          <a:p>
            <a:pPr>
              <a:lnSpc>
                <a:spcPct val="90000"/>
              </a:lnSpc>
            </a:pPr>
            <a:r>
              <a:rPr lang="en-ZA" sz="1700"/>
              <a:t>A mind map starts with a central Idea in the middle and then has branches with important ideas.</a:t>
            </a:r>
          </a:p>
          <a:p>
            <a:pPr>
              <a:lnSpc>
                <a:spcPct val="90000"/>
              </a:lnSpc>
            </a:pPr>
            <a:r>
              <a:rPr lang="en-ZA" sz="1700"/>
              <a:t>Illustrate a mind map, how to make a mind map (materials: flip chart and markers).</a:t>
            </a:r>
          </a:p>
          <a:p>
            <a:pPr>
              <a:lnSpc>
                <a:spcPct val="90000"/>
              </a:lnSpc>
            </a:pPr>
            <a:r>
              <a:rPr lang="en-ZA" sz="1700"/>
              <a:t>Some points to lead you in the creation of your mind map:</a:t>
            </a:r>
          </a:p>
          <a:p>
            <a:pPr marL="971550" lvl="1" indent="-514350">
              <a:lnSpc>
                <a:spcPct val="90000"/>
              </a:lnSpc>
              <a:buFont typeface="+mj-lt"/>
              <a:buAutoNum type="arabicPeriod"/>
            </a:pPr>
            <a:r>
              <a:rPr lang="en-ZA" sz="1700"/>
              <a:t>What do YOU like about your life right now</a:t>
            </a:r>
          </a:p>
          <a:p>
            <a:pPr marL="971550" lvl="1" indent="-514350">
              <a:lnSpc>
                <a:spcPct val="90000"/>
              </a:lnSpc>
              <a:buFont typeface="+mj-lt"/>
              <a:buAutoNum type="arabicPeriod"/>
            </a:pPr>
            <a:r>
              <a:rPr lang="en-ZA" sz="1700"/>
              <a:t>What would YOU like to change about your life</a:t>
            </a:r>
          </a:p>
          <a:p>
            <a:pPr marL="971550" lvl="1" indent="-514350">
              <a:lnSpc>
                <a:spcPct val="90000"/>
              </a:lnSpc>
              <a:buFont typeface="+mj-lt"/>
              <a:buAutoNum type="arabicPeriod"/>
            </a:pPr>
            <a:r>
              <a:rPr lang="en-ZA" sz="1700"/>
              <a:t>What do YOU want to happen/ Have</a:t>
            </a:r>
          </a:p>
          <a:p>
            <a:pPr marL="971550" lvl="1" indent="-514350">
              <a:lnSpc>
                <a:spcPct val="90000"/>
              </a:lnSpc>
              <a:buFont typeface="+mj-lt"/>
              <a:buAutoNum type="arabicPeriod"/>
            </a:pPr>
            <a:r>
              <a:rPr lang="en-ZA" sz="1700"/>
              <a:t>What don’t YOU want to happen/ have</a:t>
            </a:r>
          </a:p>
          <a:p>
            <a:pPr marL="971550" lvl="1" indent="-514350">
              <a:lnSpc>
                <a:spcPct val="90000"/>
              </a:lnSpc>
              <a:buFont typeface="+mj-lt"/>
              <a:buAutoNum type="arabicPeriod"/>
            </a:pPr>
            <a:r>
              <a:rPr lang="en-ZA" sz="1700"/>
              <a:t>The ‘gap’ between your current life and your ‘perfect’ life</a:t>
            </a:r>
          </a:p>
        </p:txBody>
      </p:sp>
      <p:pic>
        <p:nvPicPr>
          <p:cNvPr id="5" name="Picture 4">
            <a:extLst>
              <a:ext uri="{FF2B5EF4-FFF2-40B4-BE49-F238E27FC236}">
                <a16:creationId xmlns:a16="http://schemas.microsoft.com/office/drawing/2014/main" id="{36B31156-243D-4DD5-9A43-4C0C88BCB9F9}"/>
              </a:ext>
            </a:extLst>
          </p:cNvPr>
          <p:cNvPicPr>
            <a:picLocks noChangeAspect="1"/>
          </p:cNvPicPr>
          <p:nvPr/>
        </p:nvPicPr>
        <p:blipFill rotWithShape="1">
          <a:blip r:embed="rId2"/>
          <a:srcRect b="7756"/>
          <a:stretch/>
        </p:blipFill>
        <p:spPr>
          <a:xfrm>
            <a:off x="4508500" y="2048336"/>
            <a:ext cx="4176713" cy="3108856"/>
          </a:xfrm>
          <a:prstGeom prst="rect">
            <a:avLst/>
          </a:prstGeom>
          <a:noFill/>
        </p:spPr>
      </p:pic>
      <p:sp>
        <p:nvSpPr>
          <p:cNvPr id="4" name="Slide Number Placeholder 3" hidden="1"/>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2CF23AA-DF9E-4053-B136-5EA072F3FA5E}" type="slidenum">
              <a:rPr lang="en-ZA" smtClean="0"/>
              <a:pPr>
                <a:spcAft>
                  <a:spcPts val="600"/>
                </a:spcAft>
              </a:pPr>
              <a:t>16</a:t>
            </a:fld>
            <a:endParaRPr lang="en-ZA"/>
          </a:p>
        </p:txBody>
      </p:sp>
    </p:spTree>
    <p:extLst>
      <p:ext uri="{BB962C8B-B14F-4D97-AF65-F5344CB8AC3E}">
        <p14:creationId xmlns:p14="http://schemas.microsoft.com/office/powerpoint/2010/main" val="2136766548"/>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3"/>
          <p:cNvSpPr>
            <a:spLocks noGrp="1"/>
          </p:cNvSpPr>
          <p:nvPr>
            <p:ph type="body" sz="quarter" idx="10"/>
          </p:nvPr>
        </p:nvSpPr>
        <p:spPr>
          <a:xfrm>
            <a:off x="611560" y="980728"/>
            <a:ext cx="8136904" cy="5688632"/>
          </a:xfrm>
        </p:spPr>
        <p:txBody>
          <a:bodyPr/>
          <a:lstStyle/>
          <a:p>
            <a:pPr algn="ctr">
              <a:spcBef>
                <a:spcPct val="0"/>
              </a:spcBef>
              <a:spcAft>
                <a:spcPct val="0"/>
              </a:spcAft>
            </a:pPr>
            <a:endParaRPr lang="en-US" sz="3200" b="1" dirty="0">
              <a:solidFill>
                <a:srgbClr val="001027"/>
              </a:solidFill>
            </a:endParaRPr>
          </a:p>
          <a:p>
            <a:pPr algn="ctr">
              <a:spcBef>
                <a:spcPct val="0"/>
              </a:spcBef>
              <a:spcAft>
                <a:spcPct val="0"/>
              </a:spcAft>
            </a:pPr>
            <a:endParaRPr lang="en-US" sz="3200" b="1" dirty="0">
              <a:solidFill>
                <a:srgbClr val="001027"/>
              </a:solidFill>
            </a:endParaRPr>
          </a:p>
          <a:p>
            <a:pPr algn="ctr">
              <a:spcBef>
                <a:spcPct val="0"/>
              </a:spcBef>
              <a:spcAft>
                <a:spcPct val="0"/>
              </a:spcAft>
            </a:pPr>
            <a:r>
              <a:rPr lang="en-US" sz="3200" b="1" dirty="0">
                <a:solidFill>
                  <a:srgbClr val="001027"/>
                </a:solidFill>
              </a:rPr>
              <a:t>What do you hope to achieve in the following areas of your life?  </a:t>
            </a:r>
          </a:p>
          <a:p>
            <a:pPr algn="ctr">
              <a:spcBef>
                <a:spcPct val="0"/>
              </a:spcBef>
              <a:spcAft>
                <a:spcPct val="0"/>
              </a:spcAft>
            </a:pPr>
            <a:endParaRPr lang="en-US" sz="3200" b="1" dirty="0">
              <a:solidFill>
                <a:srgbClr val="001027"/>
              </a:solidFill>
            </a:endParaRPr>
          </a:p>
          <a:p>
            <a:pPr marL="457200" indent="-457200">
              <a:spcBef>
                <a:spcPct val="0"/>
              </a:spcBef>
              <a:spcAft>
                <a:spcPct val="0"/>
              </a:spcAft>
              <a:buFont typeface="Arial" panose="020B0604020202020204" pitchFamily="34" charset="0"/>
              <a:buChar char="•"/>
            </a:pPr>
            <a:endParaRPr lang="en-US" sz="2400" b="1" dirty="0">
              <a:solidFill>
                <a:srgbClr val="001027"/>
              </a:solidFill>
            </a:endParaRPr>
          </a:p>
          <a:p>
            <a:pPr marL="457200" indent="-457200">
              <a:spcBef>
                <a:spcPct val="0"/>
              </a:spcBef>
              <a:spcAft>
                <a:spcPct val="0"/>
              </a:spcAft>
              <a:buFont typeface="Arial" panose="020B0604020202020204" pitchFamily="34" charset="0"/>
              <a:buChar char="•"/>
            </a:pPr>
            <a:r>
              <a:rPr lang="en-US" sz="2400" b="1" dirty="0">
                <a:solidFill>
                  <a:srgbClr val="001027"/>
                </a:solidFill>
              </a:rPr>
              <a:t>Academic/educational? </a:t>
            </a:r>
          </a:p>
          <a:p>
            <a:pPr marL="457200" indent="-457200">
              <a:spcBef>
                <a:spcPct val="0"/>
              </a:spcBef>
              <a:spcAft>
                <a:spcPct val="0"/>
              </a:spcAft>
              <a:buFont typeface="Arial" panose="020B0604020202020204" pitchFamily="34" charset="0"/>
              <a:buChar char="•"/>
            </a:pPr>
            <a:r>
              <a:rPr lang="en-US" sz="2400" b="1" dirty="0">
                <a:solidFill>
                  <a:srgbClr val="001027"/>
                </a:solidFill>
              </a:rPr>
              <a:t>Career/work?</a:t>
            </a:r>
          </a:p>
          <a:p>
            <a:pPr marL="457200" indent="-457200">
              <a:spcBef>
                <a:spcPct val="0"/>
              </a:spcBef>
              <a:spcAft>
                <a:spcPct val="0"/>
              </a:spcAft>
              <a:buFont typeface="Arial" panose="020B0604020202020204" pitchFamily="34" charset="0"/>
              <a:buChar char="•"/>
            </a:pPr>
            <a:r>
              <a:rPr lang="en-US" sz="2400" b="1" dirty="0">
                <a:solidFill>
                  <a:srgbClr val="001027"/>
                </a:solidFill>
              </a:rPr>
              <a:t>Financial? </a:t>
            </a:r>
          </a:p>
          <a:p>
            <a:pPr marL="457200" indent="-457200">
              <a:spcBef>
                <a:spcPct val="0"/>
              </a:spcBef>
              <a:spcAft>
                <a:spcPct val="0"/>
              </a:spcAft>
              <a:buFont typeface="Arial" panose="020B0604020202020204" pitchFamily="34" charset="0"/>
              <a:buChar char="•"/>
            </a:pPr>
            <a:r>
              <a:rPr lang="en-US" sz="2400" b="1" dirty="0">
                <a:solidFill>
                  <a:srgbClr val="001027"/>
                </a:solidFill>
              </a:rPr>
              <a:t>Health/physically? </a:t>
            </a:r>
          </a:p>
          <a:p>
            <a:pPr marL="457200" indent="-457200">
              <a:spcBef>
                <a:spcPct val="0"/>
              </a:spcBef>
              <a:spcAft>
                <a:spcPct val="0"/>
              </a:spcAft>
              <a:buFont typeface="Arial" panose="020B0604020202020204" pitchFamily="34" charset="0"/>
              <a:buChar char="•"/>
            </a:pPr>
            <a:r>
              <a:rPr lang="en-US" sz="2400" b="1" dirty="0">
                <a:solidFill>
                  <a:srgbClr val="001027"/>
                </a:solidFill>
              </a:rPr>
              <a:t>Socially?</a:t>
            </a:r>
          </a:p>
          <a:p>
            <a:pPr marL="457200" indent="-457200">
              <a:spcBef>
                <a:spcPct val="0"/>
              </a:spcBef>
              <a:spcAft>
                <a:spcPct val="0"/>
              </a:spcAft>
              <a:buFont typeface="Arial" panose="020B0604020202020204" pitchFamily="34" charset="0"/>
              <a:buChar char="•"/>
            </a:pPr>
            <a:r>
              <a:rPr lang="en-US" sz="2400" b="1" dirty="0">
                <a:solidFill>
                  <a:srgbClr val="001027"/>
                </a:solidFill>
              </a:rPr>
              <a:t>Spiritual?</a:t>
            </a:r>
          </a:p>
          <a:p>
            <a:pPr marL="457200" indent="-457200">
              <a:spcBef>
                <a:spcPct val="0"/>
              </a:spcBef>
              <a:spcAft>
                <a:spcPct val="0"/>
              </a:spcAft>
              <a:buFont typeface="Arial" panose="020B0604020202020204" pitchFamily="34" charset="0"/>
              <a:buChar char="•"/>
            </a:pPr>
            <a:r>
              <a:rPr lang="en-US" sz="2400" b="1" dirty="0">
                <a:solidFill>
                  <a:srgbClr val="001027"/>
                </a:solidFill>
              </a:rPr>
              <a:t>Mental ?</a:t>
            </a:r>
          </a:p>
          <a:p>
            <a:pPr marL="457200" indent="-457200">
              <a:spcBef>
                <a:spcPct val="0"/>
              </a:spcBef>
              <a:spcAft>
                <a:spcPct val="0"/>
              </a:spcAft>
              <a:buFont typeface="Arial" panose="020B0604020202020204" pitchFamily="34" charset="0"/>
              <a:buChar char="•"/>
            </a:pPr>
            <a:r>
              <a:rPr lang="en-US" sz="2400" b="1" dirty="0">
                <a:solidFill>
                  <a:srgbClr val="001027"/>
                </a:solidFill>
              </a:rPr>
              <a:t>Emotional?</a:t>
            </a:r>
          </a:p>
          <a:p>
            <a:pPr marL="457200" indent="-457200">
              <a:spcBef>
                <a:spcPct val="0"/>
              </a:spcBef>
              <a:spcAft>
                <a:spcPct val="0"/>
              </a:spcAft>
              <a:buFont typeface="Arial" panose="020B0604020202020204" pitchFamily="34" charset="0"/>
              <a:buChar char="•"/>
            </a:pPr>
            <a:endParaRPr lang="en-US" sz="3200" b="1" dirty="0">
              <a:solidFill>
                <a:srgbClr val="001027"/>
              </a:solidFill>
            </a:endParaRPr>
          </a:p>
          <a:p>
            <a:pPr marL="457200" indent="-457200" algn="ctr">
              <a:spcBef>
                <a:spcPct val="0"/>
              </a:spcBef>
              <a:spcAft>
                <a:spcPct val="0"/>
              </a:spcAft>
              <a:buFont typeface="Arial" panose="020B0604020202020204" pitchFamily="34" charset="0"/>
              <a:buChar char="•"/>
            </a:pPr>
            <a:endParaRPr lang="en-US" sz="3200" b="1" dirty="0">
              <a:solidFill>
                <a:srgbClr val="001027"/>
              </a:solidFill>
            </a:endParaRPr>
          </a:p>
          <a:p>
            <a:pPr marL="457200" indent="-457200" algn="ctr">
              <a:spcBef>
                <a:spcPct val="0"/>
              </a:spcBef>
              <a:spcAft>
                <a:spcPct val="0"/>
              </a:spcAft>
              <a:buFont typeface="Arial" panose="020B0604020202020204" pitchFamily="34" charset="0"/>
              <a:buChar char="•"/>
            </a:pPr>
            <a:endParaRPr lang="en-US" sz="3200" b="1" dirty="0">
              <a:solidFill>
                <a:srgbClr val="001027"/>
              </a:solidFill>
            </a:endParaRPr>
          </a:p>
        </p:txBody>
      </p:sp>
      <p:pic>
        <p:nvPicPr>
          <p:cNvPr id="2" name="Picture 1">
            <a:extLst>
              <a:ext uri="{FF2B5EF4-FFF2-40B4-BE49-F238E27FC236}">
                <a16:creationId xmlns:a16="http://schemas.microsoft.com/office/drawing/2014/main" id="{01ED4C4A-9118-4A6A-92FC-1C7F74CA7492}"/>
              </a:ext>
            </a:extLst>
          </p:cNvPr>
          <p:cNvPicPr>
            <a:picLocks noChangeAspect="1"/>
          </p:cNvPicPr>
          <p:nvPr/>
        </p:nvPicPr>
        <p:blipFill>
          <a:blip r:embed="rId3"/>
          <a:stretch>
            <a:fillRect/>
          </a:stretch>
        </p:blipFill>
        <p:spPr>
          <a:xfrm>
            <a:off x="4714284" y="2996952"/>
            <a:ext cx="4029805" cy="2310584"/>
          </a:xfrm>
          <a:prstGeom prst="rect">
            <a:avLst/>
          </a:prstGeom>
        </p:spPr>
      </p:pic>
    </p:spTree>
    <p:extLst>
      <p:ext uri="{BB962C8B-B14F-4D97-AF65-F5344CB8AC3E}">
        <p14:creationId xmlns:p14="http://schemas.microsoft.com/office/powerpoint/2010/main" val="288595735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ZA" dirty="0"/>
              <a:t>Why people don’t follow through</a:t>
            </a:r>
          </a:p>
        </p:txBody>
      </p:sp>
      <p:sp>
        <p:nvSpPr>
          <p:cNvPr id="3" name="Content Placeholder 2"/>
          <p:cNvSpPr>
            <a:spLocks noGrp="1"/>
          </p:cNvSpPr>
          <p:nvPr>
            <p:ph idx="1"/>
          </p:nvPr>
        </p:nvSpPr>
        <p:spPr/>
        <p:txBody>
          <a:bodyPr>
            <a:normAutofit/>
          </a:bodyPr>
          <a:lstStyle/>
          <a:p>
            <a:r>
              <a:rPr lang="en-ZA" b="1" dirty="0"/>
              <a:t>They find it too hard</a:t>
            </a:r>
            <a:r>
              <a:rPr lang="en-ZA" dirty="0"/>
              <a:t>: Goal setting is not hard. Yes, it takes some time and you need to do some deep soul searching to determine your inner most needs, desires and motivations – but it is not hard. Goal setting is a skill, and like all skills it takes time to learn and gain experience. </a:t>
            </a:r>
          </a:p>
          <a:p>
            <a:r>
              <a:rPr lang="en-ZA" b="1" dirty="0"/>
              <a:t>They are afraid they won’t achieve their goals</a:t>
            </a:r>
            <a:r>
              <a:rPr lang="en-ZA" dirty="0"/>
              <a:t>: </a:t>
            </a:r>
          </a:p>
          <a:p>
            <a:r>
              <a:rPr lang="en-ZA" dirty="0"/>
              <a:t>What is fear? </a:t>
            </a:r>
            <a:r>
              <a:rPr lang="en-ZA" b="1" dirty="0"/>
              <a:t>F</a:t>
            </a:r>
            <a:r>
              <a:rPr lang="en-ZA" dirty="0"/>
              <a:t>alse </a:t>
            </a:r>
            <a:r>
              <a:rPr lang="en-ZA" b="1" dirty="0"/>
              <a:t>E</a:t>
            </a:r>
            <a:r>
              <a:rPr lang="en-ZA" dirty="0"/>
              <a:t>xpectations </a:t>
            </a:r>
            <a:r>
              <a:rPr lang="en-ZA" b="1" dirty="0"/>
              <a:t>A</a:t>
            </a:r>
            <a:r>
              <a:rPr lang="en-ZA" dirty="0"/>
              <a:t>ppearing </a:t>
            </a:r>
            <a:r>
              <a:rPr lang="en-ZA" b="1" dirty="0"/>
              <a:t>R</a:t>
            </a:r>
            <a:r>
              <a:rPr lang="en-ZA" dirty="0"/>
              <a:t>eal.</a:t>
            </a:r>
          </a:p>
          <a:p>
            <a:r>
              <a:rPr lang="en-ZA" dirty="0"/>
              <a:t> This means that what you are really afraid of, probably isn’t real. Fear of failure is real, but the outcome if you do fail is often overrated. It is really important though to come to terms with this as fear of failure can result in in-action and therefore failure to achieve. Learn to grow from failure, rather than fear it.</a:t>
            </a:r>
          </a:p>
          <a:p>
            <a:r>
              <a:rPr lang="en-ZA" b="1" dirty="0"/>
              <a:t>They don’t take it seriously</a:t>
            </a:r>
            <a:r>
              <a:rPr lang="en-ZA" dirty="0"/>
              <a:t>: You need to take goal setting seriously if it is going to work for you. Just like New years resolutions – did you take it seriously? Did you succeed? </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CF23AA-DF9E-4053-B136-5EA072F3FA5E}" type="slidenum">
              <a:rPr lang="en-ZA" smtClean="0"/>
              <a:pPr/>
              <a:t>18</a:t>
            </a:fld>
            <a:endParaRPr lang="en-ZA"/>
          </a:p>
        </p:txBody>
      </p:sp>
    </p:spTree>
    <p:extLst>
      <p:ext uri="{BB962C8B-B14F-4D97-AF65-F5344CB8AC3E}">
        <p14:creationId xmlns:p14="http://schemas.microsoft.com/office/powerpoint/2010/main" val="118447450"/>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ZA" sz="3600" dirty="0"/>
              <a:t>Why people don’t follow through </a:t>
            </a:r>
          </a:p>
        </p:txBody>
      </p:sp>
      <p:sp>
        <p:nvSpPr>
          <p:cNvPr id="3" name="Content Placeholder 2"/>
          <p:cNvSpPr>
            <a:spLocks noGrp="1"/>
          </p:cNvSpPr>
          <p:nvPr>
            <p:ph idx="1"/>
          </p:nvPr>
        </p:nvSpPr>
        <p:spPr>
          <a:xfrm>
            <a:off x="457200" y="1412776"/>
            <a:ext cx="8229600" cy="4752528"/>
          </a:xfrm>
        </p:spPr>
        <p:txBody>
          <a:bodyPr>
            <a:normAutofit fontScale="32500" lnSpcReduction="20000"/>
          </a:bodyPr>
          <a:lstStyle/>
          <a:p>
            <a:pPr lvl="1"/>
            <a:r>
              <a:rPr lang="en-ZA" sz="5600" b="1" dirty="0"/>
              <a:t>They can’t think of a good reason to set goals</a:t>
            </a:r>
            <a:r>
              <a:rPr lang="en-ZA" sz="5600" dirty="0"/>
              <a:t>: Perhaps they haven’t figured out what they really want or maybe they just aren’t convinced that goal setting is important. This is your future – goal setting establishes the destination and how to get there, so that one day the future you dream of becomes your reality. You are in control of your own destiny – you are where you are now because of the action [or inaction] you have taken in the past, and where you’ll be in 10 years time is a direct result of the action you take over the next 10 years.</a:t>
            </a:r>
          </a:p>
          <a:p>
            <a:pPr lvl="1"/>
            <a:endParaRPr lang="en-ZA" sz="5600" dirty="0"/>
          </a:p>
          <a:p>
            <a:pPr lvl="1"/>
            <a:r>
              <a:rPr lang="en-ZA" sz="5600" b="1" dirty="0"/>
              <a:t>They don’t see how goal setting will help them</a:t>
            </a:r>
            <a:r>
              <a:rPr lang="en-ZA" sz="5600" dirty="0"/>
              <a:t>: Perhaps they haven’t realised how effective goal setting can be for ensuring success, or maybe they just haven’t figured out how it works. As maps help get you where you want, that’s all goal setting and action planning is – your map to your future, so it will help.</a:t>
            </a:r>
          </a:p>
          <a:p>
            <a:pPr lvl="1"/>
            <a:endParaRPr lang="en-ZA" sz="6400" dirty="0"/>
          </a:p>
          <a:p>
            <a:pPr lvl="1"/>
            <a:r>
              <a:rPr lang="en-ZA" sz="5600" b="1" dirty="0"/>
              <a:t>They haven’t got time</a:t>
            </a:r>
            <a:r>
              <a:rPr lang="en-ZA" sz="5600" dirty="0"/>
              <a:t>: Goal setting is about working smarter, not harder. Yes, it will take some of your time and energy, you may even have to make some sacrifices, but the end results are truly worth the effort. </a:t>
            </a:r>
            <a:endParaRPr lang="en-ZA" sz="6400" dirty="0"/>
          </a:p>
          <a:p>
            <a:endParaRPr lang="en-Z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CF23AA-DF9E-4053-B136-5EA072F3FA5E}" type="slidenum">
              <a:rPr lang="en-ZA" smtClean="0"/>
              <a:pPr/>
              <a:t>19</a:t>
            </a:fld>
            <a:endParaRPr lang="en-ZA"/>
          </a:p>
        </p:txBody>
      </p:sp>
    </p:spTree>
    <p:extLst>
      <p:ext uri="{BB962C8B-B14F-4D97-AF65-F5344CB8AC3E}">
        <p14:creationId xmlns:p14="http://schemas.microsoft.com/office/powerpoint/2010/main" val="24879355"/>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3"/>
          <p:cNvSpPr>
            <a:spLocks noGrp="1"/>
          </p:cNvSpPr>
          <p:nvPr>
            <p:ph type="body" sz="quarter" idx="10"/>
          </p:nvPr>
        </p:nvSpPr>
        <p:spPr>
          <a:xfrm>
            <a:off x="503548" y="2708920"/>
            <a:ext cx="8136904" cy="1584175"/>
          </a:xfrm>
        </p:spPr>
        <p:txBody>
          <a:bodyPr/>
          <a:lstStyle/>
          <a:p>
            <a:pPr algn="ctr">
              <a:spcBef>
                <a:spcPct val="0"/>
              </a:spcBef>
              <a:spcAft>
                <a:spcPct val="0"/>
              </a:spcAft>
            </a:pPr>
            <a:endParaRPr lang="en-US" sz="3200" b="1" dirty="0">
              <a:solidFill>
                <a:srgbClr val="001027"/>
              </a:solidFill>
            </a:endParaRPr>
          </a:p>
          <a:p>
            <a:pPr algn="ctr">
              <a:spcBef>
                <a:spcPct val="0"/>
              </a:spcBef>
              <a:spcAft>
                <a:spcPct val="0"/>
              </a:spcAft>
            </a:pPr>
            <a:r>
              <a:rPr lang="en-US" sz="4000" b="1" dirty="0">
                <a:solidFill>
                  <a:srgbClr val="003057"/>
                </a:solidFill>
              </a:rPr>
              <a:t>Welcome and introduction</a:t>
            </a:r>
          </a:p>
        </p:txBody>
      </p:sp>
    </p:spTree>
    <p:extLst>
      <p:ext uri="{BB962C8B-B14F-4D97-AF65-F5344CB8AC3E}">
        <p14:creationId xmlns:p14="http://schemas.microsoft.com/office/powerpoint/2010/main" val="199710946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ZA" dirty="0"/>
              <a:t>Procrastination – Putting things off</a:t>
            </a:r>
          </a:p>
        </p:txBody>
      </p:sp>
      <p:sp>
        <p:nvSpPr>
          <p:cNvPr id="3" name="Content Placeholder 2"/>
          <p:cNvSpPr>
            <a:spLocks noGrp="1"/>
          </p:cNvSpPr>
          <p:nvPr>
            <p:ph idx="1"/>
          </p:nvPr>
        </p:nvSpPr>
        <p:spPr>
          <a:xfrm>
            <a:off x="323850" y="1196975"/>
            <a:ext cx="8820150" cy="4608289"/>
          </a:xfrm>
        </p:spPr>
        <p:txBody>
          <a:bodyPr/>
          <a:lstStyle/>
          <a:p>
            <a:r>
              <a:rPr lang="en-ZA" dirty="0"/>
              <a:t>Does not mean that you are lazy or not productive, it just means that you may be focusing on some tasks at the expense of others or that you are having difficulty getting a particular task started.</a:t>
            </a:r>
          </a:p>
          <a:p>
            <a:r>
              <a:rPr lang="en-ZA" dirty="0"/>
              <a:t>Be aware of when you procrastinate</a:t>
            </a:r>
          </a:p>
          <a:p>
            <a:r>
              <a:rPr lang="en-ZA" dirty="0"/>
              <a:t>Reflect on why you may be procrastinating, this will be different for everyone depending on your personality, some common reasons include:</a:t>
            </a:r>
          </a:p>
          <a:p>
            <a:pPr lvl="1"/>
            <a:r>
              <a:rPr lang="en-ZA" dirty="0"/>
              <a:t>Fear of failure</a:t>
            </a:r>
          </a:p>
          <a:p>
            <a:pPr lvl="1"/>
            <a:r>
              <a:rPr lang="en-ZA" dirty="0"/>
              <a:t>There are more enjoyable things to do</a:t>
            </a:r>
          </a:p>
          <a:p>
            <a:pPr lvl="1"/>
            <a:r>
              <a:rPr lang="en-ZA" dirty="0"/>
              <a:t>You just cannot get started</a:t>
            </a:r>
          </a:p>
          <a:p>
            <a:pPr lvl="1"/>
            <a:r>
              <a:rPr lang="en-ZA" dirty="0"/>
              <a:t>It may be something for e.g. a skill that you are not yet completely comfortable with</a:t>
            </a:r>
          </a:p>
          <a:p>
            <a:pPr lvl="1"/>
            <a:r>
              <a:rPr lang="en-ZA" dirty="0"/>
              <a:t>Lose interest</a:t>
            </a:r>
          </a:p>
          <a:p>
            <a:pPr lvl="1"/>
            <a:r>
              <a:rPr lang="en-ZA" dirty="0"/>
              <a:t>Wait to achieve perfection before completing task</a:t>
            </a:r>
          </a:p>
          <a:p>
            <a:endParaRPr lang="en-Z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CF23AA-DF9E-4053-B136-5EA072F3FA5E}" type="slidenum">
              <a:rPr lang="en-ZA" smtClean="0"/>
              <a:pPr/>
              <a:t>20</a:t>
            </a:fld>
            <a:endParaRPr lang="en-ZA"/>
          </a:p>
        </p:txBody>
      </p:sp>
    </p:spTree>
    <p:extLst>
      <p:ext uri="{BB962C8B-B14F-4D97-AF65-F5344CB8AC3E}">
        <p14:creationId xmlns:p14="http://schemas.microsoft.com/office/powerpoint/2010/main" val="3851138687"/>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ZA" dirty="0"/>
              <a:t>Life changes and so should your goals</a:t>
            </a:r>
          </a:p>
        </p:txBody>
      </p:sp>
      <p:sp>
        <p:nvSpPr>
          <p:cNvPr id="3" name="Content Placeholder 2"/>
          <p:cNvSpPr>
            <a:spLocks noGrp="1"/>
          </p:cNvSpPr>
          <p:nvPr>
            <p:ph idx="1"/>
          </p:nvPr>
        </p:nvSpPr>
        <p:spPr/>
        <p:txBody>
          <a:bodyPr>
            <a:normAutofit/>
          </a:bodyPr>
          <a:lstStyle/>
          <a:p>
            <a:pPr lvl="0"/>
            <a:r>
              <a:rPr lang="en-ZA" dirty="0"/>
              <a:t>Goal setting is an on-going and dynamic process</a:t>
            </a:r>
          </a:p>
          <a:p>
            <a:pPr lvl="0"/>
            <a:r>
              <a:rPr lang="en-ZA" dirty="0"/>
              <a:t>Your priorities and therefore your goals will change from time to time </a:t>
            </a:r>
          </a:p>
          <a:p>
            <a:pPr lvl="0"/>
            <a:r>
              <a:rPr lang="en-ZA" dirty="0"/>
              <a:t>As you grow older and mature, your motivators and drivers will change so,</a:t>
            </a:r>
            <a:br>
              <a:rPr lang="en-ZA" dirty="0"/>
            </a:br>
            <a:r>
              <a:rPr lang="en-ZA" dirty="0"/>
              <a:t>on-going review is necessary to make sure your goals are still relevant to you. What you want when you’re 20 will not be the same as what you want when you are 40.</a:t>
            </a:r>
          </a:p>
          <a:p>
            <a:endParaRPr lang="en-Z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CF23AA-DF9E-4053-B136-5EA072F3FA5E}" type="slidenum">
              <a:rPr lang="en-ZA" smtClean="0"/>
              <a:pPr/>
              <a:t>21</a:t>
            </a:fld>
            <a:endParaRPr lang="en-ZA"/>
          </a:p>
        </p:txBody>
      </p:sp>
    </p:spTree>
    <p:extLst>
      <p:ext uri="{BB962C8B-B14F-4D97-AF65-F5344CB8AC3E}">
        <p14:creationId xmlns:p14="http://schemas.microsoft.com/office/powerpoint/2010/main" val="1036769604"/>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ZA" dirty="0"/>
              <a:t>Life Changes and so should your Goals</a:t>
            </a:r>
          </a:p>
        </p:txBody>
      </p:sp>
      <p:sp>
        <p:nvSpPr>
          <p:cNvPr id="3" name="Content Placeholder 2"/>
          <p:cNvSpPr>
            <a:spLocks noGrp="1"/>
          </p:cNvSpPr>
          <p:nvPr>
            <p:ph idx="1"/>
          </p:nvPr>
        </p:nvSpPr>
        <p:spPr/>
        <p:txBody>
          <a:bodyPr>
            <a:normAutofit/>
          </a:bodyPr>
          <a:lstStyle/>
          <a:p>
            <a:pPr lvl="0"/>
            <a:r>
              <a:rPr lang="en-ZA" dirty="0"/>
              <a:t>Is your goal easier or harder than you expected?</a:t>
            </a:r>
          </a:p>
          <a:p>
            <a:pPr lvl="0"/>
            <a:r>
              <a:rPr lang="en-ZA" dirty="0"/>
              <a:t>Can you take on more or do you need to break it up into smaller steps?</a:t>
            </a:r>
          </a:p>
          <a:p>
            <a:pPr lvl="0"/>
            <a:r>
              <a:rPr lang="en-ZA" dirty="0"/>
              <a:t>Are you happy with your progress? If yes, great, if not why not? How can you fix it?</a:t>
            </a:r>
          </a:p>
          <a:p>
            <a:pPr lvl="0"/>
            <a:r>
              <a:rPr lang="en-ZA" dirty="0"/>
              <a:t>What are you doing well?</a:t>
            </a:r>
          </a:p>
          <a:p>
            <a:pPr lvl="0"/>
            <a:r>
              <a:rPr lang="en-ZA" dirty="0"/>
              <a:t>What could you work on?</a:t>
            </a:r>
          </a:p>
          <a:p>
            <a:pPr lvl="0"/>
            <a:r>
              <a:rPr lang="en-ZA" dirty="0"/>
              <a:t>Are you enjoying the goal/ excited about the end result?</a:t>
            </a:r>
          </a:p>
          <a:p>
            <a:endParaRPr lang="en-Z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CF23AA-DF9E-4053-B136-5EA072F3FA5E}" type="slidenum">
              <a:rPr lang="en-ZA" smtClean="0"/>
              <a:pPr/>
              <a:t>22</a:t>
            </a:fld>
            <a:endParaRPr lang="en-ZA"/>
          </a:p>
        </p:txBody>
      </p:sp>
    </p:spTree>
    <p:extLst>
      <p:ext uri="{BB962C8B-B14F-4D97-AF65-F5344CB8AC3E}">
        <p14:creationId xmlns:p14="http://schemas.microsoft.com/office/powerpoint/2010/main" val="3797197677"/>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ZA" dirty="0"/>
              <a:t>How to stay motivated </a:t>
            </a:r>
          </a:p>
        </p:txBody>
      </p:sp>
      <p:sp>
        <p:nvSpPr>
          <p:cNvPr id="3" name="Content Placeholder 2"/>
          <p:cNvSpPr>
            <a:spLocks noGrp="1"/>
          </p:cNvSpPr>
          <p:nvPr>
            <p:ph idx="1"/>
          </p:nvPr>
        </p:nvSpPr>
        <p:spPr/>
        <p:txBody>
          <a:bodyPr>
            <a:normAutofit/>
          </a:bodyPr>
          <a:lstStyle/>
          <a:p>
            <a:r>
              <a:rPr lang="en-ZA" dirty="0"/>
              <a:t>Finish what you start</a:t>
            </a:r>
          </a:p>
          <a:p>
            <a:r>
              <a:rPr lang="en-ZA" dirty="0"/>
              <a:t>Surround yourself with others who have similar interests</a:t>
            </a:r>
          </a:p>
          <a:p>
            <a:r>
              <a:rPr lang="en-ZA" dirty="0"/>
              <a:t>Build on your natural talents and abilities</a:t>
            </a:r>
          </a:p>
          <a:p>
            <a:r>
              <a:rPr lang="en-ZA" dirty="0"/>
              <a:t>Increase knowledge of subjects that inspire you.</a:t>
            </a:r>
          </a:p>
          <a:p>
            <a:r>
              <a:rPr lang="en-ZA" dirty="0"/>
              <a:t>Take Risks! Failure is a learning tool. No one ever reaches success at anything worthwhile without a string of failures.</a:t>
            </a:r>
          </a:p>
          <a:p>
            <a:r>
              <a:rPr lang="en-ZA" dirty="0"/>
              <a:t>The man who discovered the light bulb failed 10 000 times but he said:</a:t>
            </a:r>
          </a:p>
          <a:p>
            <a:r>
              <a:rPr lang="en-ZA" dirty="0"/>
              <a:t>“I didn’t fail, I found 10 000 way how not to do it” </a:t>
            </a:r>
          </a:p>
          <a:p>
            <a:endParaRPr lang="en-Z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CF23AA-DF9E-4053-B136-5EA072F3FA5E}" type="slidenum">
              <a:rPr lang="en-ZA" smtClean="0"/>
              <a:pPr/>
              <a:t>23</a:t>
            </a:fld>
            <a:endParaRPr lang="en-ZA"/>
          </a:p>
        </p:txBody>
      </p:sp>
    </p:spTree>
    <p:extLst>
      <p:ext uri="{BB962C8B-B14F-4D97-AF65-F5344CB8AC3E}">
        <p14:creationId xmlns:p14="http://schemas.microsoft.com/office/powerpoint/2010/main" val="3289819958"/>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ZA" dirty="0"/>
              <a:t>When you have achieved your goals</a:t>
            </a:r>
          </a:p>
        </p:txBody>
      </p:sp>
      <p:sp>
        <p:nvSpPr>
          <p:cNvPr id="3" name="Content Placeholder 2"/>
          <p:cNvSpPr>
            <a:spLocks noGrp="1"/>
          </p:cNvSpPr>
          <p:nvPr>
            <p:ph idx="1"/>
          </p:nvPr>
        </p:nvSpPr>
        <p:spPr/>
        <p:txBody>
          <a:bodyPr>
            <a:normAutofit/>
          </a:bodyPr>
          <a:lstStyle/>
          <a:p>
            <a:r>
              <a:rPr lang="en-ZA" dirty="0"/>
              <a:t>Congratulate yourself! Enjoy the accomplishment no matter how big or small the goal. Completion of a goal represents a step in the right direction towards your life success! </a:t>
            </a:r>
          </a:p>
          <a:p>
            <a:r>
              <a:rPr lang="en-ZA" dirty="0"/>
              <a:t>Reward yourself for your efforts– it sometimes helps to set this reward when setting the initial goal to help with motivation along the way, of course completion of the reward gives you a buzz which is often a reward in itself!</a:t>
            </a:r>
          </a:p>
          <a:p>
            <a:r>
              <a:rPr lang="en-ZA" dirty="0"/>
              <a:t>Don’t Stop Here! Set a new Goal!</a:t>
            </a:r>
          </a:p>
          <a:p>
            <a:r>
              <a:rPr lang="en-ZA" dirty="0"/>
              <a:t>Goal setting is a life-long process – your goals will change along the way, but you should always have some. As you become more experienced in the goal setting process, you will feel a lot more confident in setting and working towards multiple and more complex goals. Build on your experiences both good and bad and be the best that you can be and SUCCEED!</a:t>
            </a:r>
          </a:p>
          <a:p>
            <a:r>
              <a:rPr lang="en-ZA" dirty="0"/>
              <a:t>Remember, it’s all about you and it’s all up to you – you’re the only one who can set and achieve your goals.</a:t>
            </a:r>
          </a:p>
          <a:p>
            <a:pPr marL="0" indent="0">
              <a:buNone/>
            </a:pPr>
            <a:endParaRPr lang="en-Z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CF23AA-DF9E-4053-B136-5EA072F3FA5E}" type="slidenum">
              <a:rPr lang="en-ZA" smtClean="0"/>
              <a:pPr/>
              <a:t>24</a:t>
            </a:fld>
            <a:endParaRPr lang="en-ZA"/>
          </a:p>
        </p:txBody>
      </p:sp>
    </p:spTree>
    <p:extLst>
      <p:ext uri="{BB962C8B-B14F-4D97-AF65-F5344CB8AC3E}">
        <p14:creationId xmlns:p14="http://schemas.microsoft.com/office/powerpoint/2010/main" val="2424489542"/>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620688"/>
            <a:ext cx="8505825" cy="5505475"/>
          </a:xfrm>
        </p:spPr>
        <p:txBody>
          <a:bodyPr>
            <a:normAutofit/>
          </a:bodyPr>
          <a:lstStyle/>
          <a:p>
            <a:r>
              <a:rPr lang="en-ZA" sz="4600" b="1" i="1" dirty="0"/>
              <a:t>…people who succeed have goals, and people who have goals succeed.</a:t>
            </a:r>
          </a:p>
          <a:p>
            <a:r>
              <a:rPr lang="en-ZA" sz="4600" b="1" i="1" dirty="0"/>
              <a:t>Who is going to give you the world? YOU !</a:t>
            </a:r>
          </a:p>
          <a:p>
            <a:r>
              <a:rPr lang="en-ZA" sz="4600" b="1" i="1" dirty="0"/>
              <a:t>Difficult does not mean impossible. Keep going!</a:t>
            </a:r>
            <a:endParaRPr lang="en-ZA" sz="4600"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CF23AA-DF9E-4053-B136-5EA072F3FA5E}" type="slidenum">
              <a:rPr lang="en-ZA" smtClean="0"/>
              <a:pPr/>
              <a:t>25</a:t>
            </a:fld>
            <a:endParaRPr lang="en-ZA"/>
          </a:p>
        </p:txBody>
      </p:sp>
    </p:spTree>
    <p:extLst>
      <p:ext uri="{BB962C8B-B14F-4D97-AF65-F5344CB8AC3E}">
        <p14:creationId xmlns:p14="http://schemas.microsoft.com/office/powerpoint/2010/main" val="3894256570"/>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640"/>
            <a:ext cx="8496300" cy="1152128"/>
          </a:xfrm>
          <a:solidFill>
            <a:srgbClr val="FEC000"/>
          </a:solidFill>
        </p:spPr>
        <p:txBody>
          <a:bodyPr/>
          <a:lstStyle/>
          <a:p>
            <a:pPr marL="0" marR="0" algn="ctr">
              <a:lnSpc>
                <a:spcPct val="107000"/>
              </a:lnSpc>
              <a:spcBef>
                <a:spcPts val="0"/>
              </a:spcBef>
              <a:spcAft>
                <a:spcPts val="800"/>
              </a:spcAft>
            </a:pPr>
            <a:r>
              <a:rPr lang="en-ZA" sz="3200" dirty="0">
                <a:solidFill>
                  <a:srgbClr val="003057"/>
                </a:solidFill>
                <a:latin typeface="Avenir Medium" panose="02000503020000020003" pitchFamily="2" charset="0"/>
                <a:ea typeface="Calibri" panose="020F0502020204030204" pitchFamily="34" charset="0"/>
                <a:cs typeface="Times New Roman" panose="02020603050405020304" pitchFamily="18" charset="0"/>
              </a:rPr>
              <a:t>In closing, please complete the </a:t>
            </a:r>
            <a:br>
              <a:rPr lang="en-ZA" sz="3200" dirty="0">
                <a:solidFill>
                  <a:srgbClr val="003057"/>
                </a:solidFill>
                <a:latin typeface="Avenir Medium" panose="02000503020000020003" pitchFamily="2" charset="0"/>
                <a:ea typeface="Calibri" panose="020F0502020204030204" pitchFamily="34" charset="0"/>
                <a:cs typeface="Times New Roman" panose="02020603050405020304" pitchFamily="18" charset="0"/>
              </a:rPr>
            </a:br>
            <a:r>
              <a:rPr lang="en-ZA" sz="3200" dirty="0">
                <a:solidFill>
                  <a:srgbClr val="003057"/>
                </a:solidFill>
                <a:latin typeface="Avenir Medium" panose="02000503020000020003" pitchFamily="2" charset="0"/>
                <a:ea typeface="Calibri" panose="020F0502020204030204" pitchFamily="34" charset="0"/>
                <a:cs typeface="Times New Roman" panose="02020603050405020304" pitchFamily="18" charset="0"/>
              </a:rPr>
              <a:t>statements below:</a:t>
            </a:r>
            <a:endParaRPr lang="en-ZA" sz="3200" dirty="0">
              <a:solidFill>
                <a:srgbClr val="003057"/>
              </a:solidFill>
              <a:latin typeface="Avenir Medium" panose="02000503020000020003" pitchFamily="2" charset="0"/>
            </a:endParaRPr>
          </a:p>
        </p:txBody>
      </p:sp>
      <p:sp>
        <p:nvSpPr>
          <p:cNvPr id="3" name="Content Placeholder 2"/>
          <p:cNvSpPr>
            <a:spLocks noGrp="1"/>
          </p:cNvSpPr>
          <p:nvPr>
            <p:ph idx="1"/>
          </p:nvPr>
        </p:nvSpPr>
        <p:spPr>
          <a:xfrm>
            <a:off x="323850" y="1196752"/>
            <a:ext cx="8505825" cy="4929411"/>
          </a:xfrm>
        </p:spPr>
        <p:txBody>
          <a:bodyPr/>
          <a:lstStyle/>
          <a:p>
            <a:pPr marL="0" marR="0" lvl="0" indent="0" algn="ctr">
              <a:lnSpc>
                <a:spcPct val="140000"/>
              </a:lnSpc>
              <a:spcBef>
                <a:spcPts val="0"/>
              </a:spcBef>
              <a:spcAft>
                <a:spcPts val="0"/>
              </a:spcAft>
              <a:buNone/>
              <a:tabLst>
                <a:tab pos="457200" algn="l"/>
              </a:tabLst>
            </a:pPr>
            <a:endParaRPr lang="en-GB" kern="1200" dirty="0">
              <a:latin typeface="Arial" panose="020B0604020202020204" pitchFamily="34" charset="0"/>
              <a:ea typeface="+mn-ea"/>
            </a:endParaRPr>
          </a:p>
          <a:p>
            <a:pPr marL="0" marR="0" lvl="0" indent="0" algn="ctr">
              <a:lnSpc>
                <a:spcPct val="140000"/>
              </a:lnSpc>
              <a:spcBef>
                <a:spcPts val="0"/>
              </a:spcBef>
              <a:spcAft>
                <a:spcPts val="0"/>
              </a:spcAft>
              <a:buNone/>
              <a:tabLst>
                <a:tab pos="457200" algn="l"/>
              </a:tabLst>
            </a:pPr>
            <a:endParaRPr lang="en-ZA" sz="2800" dirty="0">
              <a:latin typeface="Avenir Medium" panose="02000503020000020003" pitchFamily="2" charset="0"/>
            </a:endParaRPr>
          </a:p>
          <a:p>
            <a:pPr marL="342900" marR="0" lvl="0" indent="-342900" algn="ctr">
              <a:lnSpc>
                <a:spcPct val="140000"/>
              </a:lnSpc>
              <a:spcBef>
                <a:spcPts val="0"/>
              </a:spcBef>
              <a:spcAft>
                <a:spcPts val="0"/>
              </a:spcAft>
              <a:buFont typeface="Wingdings 2" panose="05020102010507070707" pitchFamily="18" charset="2"/>
              <a:buChar char=""/>
              <a:tabLst>
                <a:tab pos="457200" algn="l"/>
              </a:tabLst>
            </a:pPr>
            <a:r>
              <a:rPr lang="en-GB" sz="2800" kern="1200" dirty="0">
                <a:latin typeface="Avenir Medium" panose="02000503020000020003" pitchFamily="2" charset="0"/>
                <a:ea typeface="+mn-ea"/>
              </a:rPr>
              <a:t> My main “take-home message” is</a:t>
            </a:r>
            <a:r>
              <a:rPr lang="en-ZA" sz="2800" kern="1200" dirty="0">
                <a:latin typeface="Avenir Medium" panose="02000503020000020003" pitchFamily="2" charset="0"/>
                <a:ea typeface="+mn-ea"/>
              </a:rPr>
              <a:t>…</a:t>
            </a:r>
          </a:p>
          <a:p>
            <a:pPr marL="0" marR="0" lvl="0" indent="0" algn="ctr">
              <a:lnSpc>
                <a:spcPct val="140000"/>
              </a:lnSpc>
              <a:spcBef>
                <a:spcPts val="0"/>
              </a:spcBef>
              <a:spcAft>
                <a:spcPts val="0"/>
              </a:spcAft>
              <a:buNone/>
              <a:tabLst>
                <a:tab pos="457200" algn="l"/>
              </a:tabLst>
            </a:pPr>
            <a:endParaRPr lang="en-ZA" sz="2800" dirty="0">
              <a:latin typeface="Avenir Medium" panose="02000503020000020003" pitchFamily="2" charset="0"/>
            </a:endParaRPr>
          </a:p>
          <a:p>
            <a:pPr marL="342900" marR="0" lvl="0" indent="-342900" algn="ctr">
              <a:lnSpc>
                <a:spcPct val="140000"/>
              </a:lnSpc>
              <a:spcBef>
                <a:spcPts val="0"/>
              </a:spcBef>
              <a:spcAft>
                <a:spcPts val="0"/>
              </a:spcAft>
              <a:buFont typeface="Wingdings 2" panose="05020102010507070707" pitchFamily="18" charset="2"/>
              <a:buChar char=""/>
              <a:tabLst>
                <a:tab pos="457200" algn="l"/>
              </a:tabLst>
            </a:pPr>
            <a:r>
              <a:rPr lang="en-GB" sz="2800" kern="1200" dirty="0">
                <a:latin typeface="Avenir Medium" panose="02000503020000020003" pitchFamily="2" charset="0"/>
                <a:ea typeface="+mn-ea"/>
              </a:rPr>
              <a:t> Based on what I have learned in today, </a:t>
            </a:r>
          </a:p>
          <a:p>
            <a:pPr marL="0" marR="0" lvl="0" indent="0" algn="ctr">
              <a:lnSpc>
                <a:spcPct val="140000"/>
              </a:lnSpc>
              <a:spcBef>
                <a:spcPts val="0"/>
              </a:spcBef>
              <a:spcAft>
                <a:spcPts val="0"/>
              </a:spcAft>
              <a:buNone/>
              <a:tabLst>
                <a:tab pos="457200" algn="l"/>
              </a:tabLst>
            </a:pPr>
            <a:r>
              <a:rPr lang="en-GB" sz="2800" kern="1200" dirty="0">
                <a:latin typeface="Avenir Medium" panose="02000503020000020003" pitchFamily="2" charset="0"/>
                <a:ea typeface="+mn-ea"/>
              </a:rPr>
              <a:t>I plan to…</a:t>
            </a:r>
            <a:endParaRPr lang="en-ZA" sz="2800" dirty="0">
              <a:latin typeface="Avenir Medium" panose="02000503020000020003" pitchFamily="2" charset="0"/>
            </a:endParaRPr>
          </a:p>
          <a:p>
            <a:pPr algn="ctr"/>
            <a:endParaRPr lang="en-ZA" dirty="0"/>
          </a:p>
        </p:txBody>
      </p:sp>
    </p:spTree>
    <p:extLst>
      <p:ext uri="{BB962C8B-B14F-4D97-AF65-F5344CB8AC3E}">
        <p14:creationId xmlns:p14="http://schemas.microsoft.com/office/powerpoint/2010/main" val="2102607228"/>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FDF9F1-1B59-A144-9897-2E94E24FCCB5}"/>
              </a:ext>
            </a:extLst>
          </p:cNvPr>
          <p:cNvSpPr txBox="1"/>
          <p:nvPr/>
        </p:nvSpPr>
        <p:spPr>
          <a:xfrm>
            <a:off x="131938" y="1124744"/>
            <a:ext cx="8880123" cy="1200329"/>
          </a:xfrm>
          <a:prstGeom prst="rect">
            <a:avLst/>
          </a:prstGeom>
          <a:noFill/>
        </p:spPr>
        <p:txBody>
          <a:bodyPr wrap="none" rtlCol="0">
            <a:spAutoFit/>
          </a:bodyPr>
          <a:lstStyle/>
          <a:p>
            <a:pPr algn="ctr"/>
            <a:r>
              <a:rPr lang="en-US" sz="2400" dirty="0">
                <a:solidFill>
                  <a:srgbClr val="FEC000"/>
                </a:solidFill>
                <a:latin typeface="Avenir Medium" panose="02000503020000020003" pitchFamily="2" charset="0"/>
              </a:rPr>
              <a:t>Thank you for your participation.</a:t>
            </a:r>
          </a:p>
          <a:p>
            <a:endParaRPr lang="en-US" sz="2400" dirty="0">
              <a:solidFill>
                <a:srgbClr val="FEC000"/>
              </a:solidFill>
              <a:latin typeface="Avenir Medium" panose="02000503020000020003" pitchFamily="2" charset="0"/>
            </a:endParaRPr>
          </a:p>
          <a:p>
            <a:pPr algn="ctr"/>
            <a:r>
              <a:rPr lang="en-US" sz="2400" dirty="0">
                <a:solidFill>
                  <a:srgbClr val="FEC000"/>
                </a:solidFill>
                <a:latin typeface="Avenir Medium" panose="02000503020000020003" pitchFamily="2" charset="0"/>
              </a:rPr>
              <a:t>Please complete the online group session evaluation form.</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4607"/>
            <a:ext cx="8496300" cy="792162"/>
          </a:xfrm>
          <a:solidFill>
            <a:srgbClr val="FFC000"/>
          </a:solidFill>
          <a:ln>
            <a:solidFill>
              <a:srgbClr val="FFC000"/>
            </a:solidFill>
          </a:ln>
        </p:spPr>
        <p:txBody>
          <a:bodyPr/>
          <a:lstStyle/>
          <a:p>
            <a:pPr marL="0" marR="0" algn="ctr">
              <a:lnSpc>
                <a:spcPct val="107000"/>
              </a:lnSpc>
              <a:spcBef>
                <a:spcPts val="0"/>
              </a:spcBef>
              <a:spcAft>
                <a:spcPts val="800"/>
              </a:spcAft>
            </a:pPr>
            <a:r>
              <a:rPr lang="en-ZA" dirty="0">
                <a:latin typeface="Avenir Medium" panose="02000503020000020003" pitchFamily="2" charset="0"/>
                <a:ea typeface="Calibri" panose="020F0502020204030204" pitchFamily="34" charset="0"/>
                <a:cs typeface="Times New Roman" panose="02020603050405020304" pitchFamily="18" charset="0"/>
              </a:rPr>
              <a:t>References</a:t>
            </a:r>
            <a:endParaRPr lang="en-ZA" dirty="0">
              <a:latin typeface="Avenir Medium" panose="02000503020000020003" pitchFamily="2" charset="0"/>
            </a:endParaRPr>
          </a:p>
        </p:txBody>
      </p:sp>
      <p:sp>
        <p:nvSpPr>
          <p:cNvPr id="3" name="Content Placeholder 2"/>
          <p:cNvSpPr>
            <a:spLocks noGrp="1"/>
          </p:cNvSpPr>
          <p:nvPr>
            <p:ph idx="1"/>
          </p:nvPr>
        </p:nvSpPr>
        <p:spPr>
          <a:xfrm>
            <a:off x="323850" y="1340768"/>
            <a:ext cx="8505825" cy="4896544"/>
          </a:xfrm>
        </p:spPr>
        <p:txBody>
          <a:bodyPr/>
          <a:lstStyle/>
          <a:p>
            <a:pPr marL="0" algn="l" rtl="0" eaLnBrk="1" fontAlgn="t" latinLnBrk="0" hangingPunct="1">
              <a:spcBef>
                <a:spcPts val="0"/>
              </a:spcBef>
              <a:spcAft>
                <a:spcPts val="0"/>
              </a:spcAft>
            </a:pPr>
            <a:r>
              <a:rPr lang="en-ZA" sz="1800" b="1" i="0" u="none" strike="noStrike" kern="1200" dirty="0">
                <a:solidFill>
                  <a:srgbClr val="000000"/>
                </a:solidFill>
                <a:effectLst/>
                <a:latin typeface="Arial" panose="020B0604020202020204" pitchFamily="34" charset="0"/>
              </a:rPr>
              <a:t> </a:t>
            </a:r>
            <a:r>
              <a:rPr lang="en-ZA" sz="1800" kern="1200" dirty="0">
                <a:solidFill>
                  <a:srgbClr val="000000"/>
                </a:solidFill>
                <a:latin typeface="Arial" panose="020B0604020202020204" pitchFamily="34" charset="0"/>
              </a:rPr>
              <a:t>ADAPTED FROM Snyders, S., Vawda, A., Taljaard, N., Brophy, M. &amp; Plaatjies, R. 2005. </a:t>
            </a:r>
            <a:r>
              <a:rPr lang="en-ZA" sz="1800" i="1" kern="1200" dirty="0">
                <a:solidFill>
                  <a:srgbClr val="000000"/>
                </a:solidFill>
                <a:latin typeface="Arial" panose="020B0604020202020204" pitchFamily="34" charset="0"/>
              </a:rPr>
              <a:t>How to make Higher Education easier</a:t>
            </a:r>
            <a:r>
              <a:rPr lang="en-ZA" sz="1800" kern="1200" dirty="0">
                <a:solidFill>
                  <a:srgbClr val="000000"/>
                </a:solidFill>
                <a:latin typeface="Arial" panose="020B0604020202020204" pitchFamily="34" charset="0"/>
              </a:rPr>
              <a:t>. Port Elizabeth: Nelson Mandela University</a:t>
            </a:r>
          </a:p>
          <a:p>
            <a:pPr marL="0" algn="l" rtl="0" eaLnBrk="1" fontAlgn="t" latinLnBrk="0" hangingPunct="1">
              <a:spcBef>
                <a:spcPts val="0"/>
              </a:spcBef>
              <a:spcAft>
                <a:spcPts val="0"/>
              </a:spcAft>
            </a:pPr>
            <a:r>
              <a:rPr lang="en-ZA" sz="1800" kern="1200" dirty="0">
                <a:solidFill>
                  <a:srgbClr val="000000"/>
                </a:solidFill>
                <a:latin typeface="Arial" panose="020B0604020202020204" pitchFamily="34" charset="0"/>
              </a:rPr>
              <a:t>Minnesota Literacy Council. 2006. </a:t>
            </a:r>
            <a:r>
              <a:rPr lang="en-ZA" sz="1800" i="1" kern="1200" dirty="0">
                <a:solidFill>
                  <a:srgbClr val="000000"/>
                </a:solidFill>
                <a:latin typeface="Arial" panose="020B0604020202020204" pitchFamily="34" charset="0"/>
              </a:rPr>
              <a:t>Motivation</a:t>
            </a:r>
            <a:r>
              <a:rPr lang="en-ZA" sz="1800" kern="1200" dirty="0">
                <a:solidFill>
                  <a:srgbClr val="000000"/>
                </a:solidFill>
                <a:latin typeface="Arial" panose="020B0604020202020204" pitchFamily="34" charset="0"/>
              </a:rPr>
              <a:t>. Retrieved November 19, 2007 from www.mingquestacademy.org/success</a:t>
            </a:r>
          </a:p>
          <a:p>
            <a:pPr marL="0" algn="l" rtl="0" eaLnBrk="1" fontAlgn="t" latinLnBrk="0" hangingPunct="1">
              <a:spcBef>
                <a:spcPts val="0"/>
              </a:spcBef>
              <a:spcAft>
                <a:spcPts val="0"/>
              </a:spcAft>
            </a:pPr>
            <a:endParaRPr lang="en-ZA" sz="1400" dirty="0">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827295"/>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722677" y="2276872"/>
            <a:ext cx="4097473" cy="3528392"/>
          </a:xfrm>
          <a:solidFill>
            <a:schemeClr val="bg2">
              <a:lumMod val="40000"/>
              <a:lumOff val="60000"/>
            </a:schemeClr>
          </a:solidFill>
        </p:spPr>
        <p:txBody>
          <a:bodyPr anchor="ctr">
            <a:normAutofit lnSpcReduction="10000"/>
          </a:bodyPr>
          <a:lstStyle/>
          <a:p>
            <a:pPr>
              <a:lnSpc>
                <a:spcPct val="150000"/>
              </a:lnSpc>
            </a:pPr>
            <a:r>
              <a:rPr lang="en-ZA" sz="2400" dirty="0">
                <a:solidFill>
                  <a:srgbClr val="000000"/>
                </a:solidFill>
              </a:rPr>
              <a:t>Confidentiality / respect for private information (safe space)</a:t>
            </a:r>
          </a:p>
          <a:p>
            <a:pPr>
              <a:lnSpc>
                <a:spcPct val="150000"/>
              </a:lnSpc>
            </a:pPr>
            <a:r>
              <a:rPr lang="en-ZA" sz="2400" dirty="0">
                <a:solidFill>
                  <a:srgbClr val="000000"/>
                </a:solidFill>
              </a:rPr>
              <a:t>Respect for each others’ opinions</a:t>
            </a:r>
          </a:p>
          <a:p>
            <a:pPr>
              <a:lnSpc>
                <a:spcPct val="150000"/>
              </a:lnSpc>
            </a:pPr>
            <a:r>
              <a:rPr lang="en-ZA" sz="2400" dirty="0">
                <a:solidFill>
                  <a:srgbClr val="000000"/>
                </a:solidFill>
              </a:rPr>
              <a:t>Participation / engagement</a:t>
            </a:r>
          </a:p>
          <a:p>
            <a:endParaRPr lang="en-ZA" dirty="0">
              <a:solidFill>
                <a:srgbClr val="000000"/>
              </a:solidFill>
            </a:endParaRPr>
          </a:p>
        </p:txBody>
      </p:sp>
      <p:pic>
        <p:nvPicPr>
          <p:cNvPr id="5" name="Picture 4">
            <a:extLst>
              <a:ext uri="{FF2B5EF4-FFF2-40B4-BE49-F238E27FC236}">
                <a16:creationId xmlns:a16="http://schemas.microsoft.com/office/drawing/2014/main" id="{42769549-3488-8041-A708-F0FEE4536A39}"/>
              </a:ext>
            </a:extLst>
          </p:cNvPr>
          <p:cNvPicPr>
            <a:picLocks noChangeAspect="1"/>
          </p:cNvPicPr>
          <p:nvPr/>
        </p:nvPicPr>
        <p:blipFill>
          <a:blip r:embed="rId2"/>
          <a:stretch>
            <a:fillRect/>
          </a:stretch>
        </p:blipFill>
        <p:spPr>
          <a:xfrm>
            <a:off x="323850" y="2676334"/>
            <a:ext cx="4097473" cy="2729467"/>
          </a:xfrm>
          <a:prstGeom prst="rect">
            <a:avLst/>
          </a:prstGeom>
        </p:spPr>
      </p:pic>
      <p:sp>
        <p:nvSpPr>
          <p:cNvPr id="10" name="Title 1">
            <a:extLst>
              <a:ext uri="{FF2B5EF4-FFF2-40B4-BE49-F238E27FC236}">
                <a16:creationId xmlns:a16="http://schemas.microsoft.com/office/drawing/2014/main" id="{38B7C462-9134-CE42-9CE9-4A4579742D60}"/>
              </a:ext>
            </a:extLst>
          </p:cNvPr>
          <p:cNvSpPr txBox="1">
            <a:spLocks/>
          </p:cNvSpPr>
          <p:nvPr/>
        </p:nvSpPr>
        <p:spPr bwMode="auto">
          <a:xfrm>
            <a:off x="323850" y="382513"/>
            <a:ext cx="8496300" cy="1080343"/>
          </a:xfrm>
          <a:prstGeom prst="rect">
            <a:avLst/>
          </a:prstGeom>
          <a:solidFill>
            <a:srgbClr val="FEC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a:solidFill>
                  <a:srgbClr val="001027"/>
                </a:solidFill>
                <a:latin typeface="Avenir Medium"/>
                <a:ea typeface="ＭＳ Ｐゴシック" charset="0"/>
                <a:cs typeface="ＭＳ Ｐゴシック" charset="0"/>
              </a:defRPr>
            </a:lvl1pPr>
            <a:lvl2pPr algn="l" rtl="0" eaLnBrk="0" fontAlgn="base" hangingPunct="0">
              <a:spcBef>
                <a:spcPct val="0"/>
              </a:spcBef>
              <a:spcAft>
                <a:spcPct val="0"/>
              </a:spcAft>
              <a:defRPr sz="4000">
                <a:solidFill>
                  <a:srgbClr val="001027"/>
                </a:solidFill>
                <a:latin typeface="Avenir Medium" charset="0"/>
                <a:ea typeface="ＭＳ Ｐゴシック" charset="0"/>
                <a:cs typeface="ＭＳ Ｐゴシック" charset="0"/>
              </a:defRPr>
            </a:lvl2pPr>
            <a:lvl3pPr algn="l" rtl="0" eaLnBrk="0" fontAlgn="base" hangingPunct="0">
              <a:spcBef>
                <a:spcPct val="0"/>
              </a:spcBef>
              <a:spcAft>
                <a:spcPct val="0"/>
              </a:spcAft>
              <a:defRPr sz="4000">
                <a:solidFill>
                  <a:srgbClr val="001027"/>
                </a:solidFill>
                <a:latin typeface="Avenir Medium" charset="0"/>
                <a:ea typeface="ＭＳ Ｐゴシック" charset="0"/>
                <a:cs typeface="ＭＳ Ｐゴシック" charset="0"/>
              </a:defRPr>
            </a:lvl3pPr>
            <a:lvl4pPr algn="l" rtl="0" eaLnBrk="0" fontAlgn="base" hangingPunct="0">
              <a:spcBef>
                <a:spcPct val="0"/>
              </a:spcBef>
              <a:spcAft>
                <a:spcPct val="0"/>
              </a:spcAft>
              <a:defRPr sz="4000">
                <a:solidFill>
                  <a:srgbClr val="001027"/>
                </a:solidFill>
                <a:latin typeface="Avenir Medium" charset="0"/>
                <a:ea typeface="ＭＳ Ｐゴシック" charset="0"/>
                <a:cs typeface="ＭＳ Ｐゴシック" charset="0"/>
              </a:defRPr>
            </a:lvl4pPr>
            <a:lvl5pPr algn="l" rtl="0" eaLnBrk="0" fontAlgn="base" hangingPunct="0">
              <a:spcBef>
                <a:spcPct val="0"/>
              </a:spcBef>
              <a:spcAft>
                <a:spcPct val="0"/>
              </a:spcAft>
              <a:defRPr sz="4000">
                <a:solidFill>
                  <a:srgbClr val="001027"/>
                </a:solidFill>
                <a:latin typeface="Avenir Medium" charset="0"/>
                <a:ea typeface="ＭＳ Ｐゴシック" charset="0"/>
                <a:cs typeface="ＭＳ Ｐゴシック"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a:lstStyle>
          <a:p>
            <a:pPr algn="ctr"/>
            <a:r>
              <a:rPr lang="en-US" kern="0" dirty="0">
                <a:solidFill>
                  <a:srgbClr val="003057"/>
                </a:solidFill>
              </a:rPr>
              <a:t>Group Agreements</a:t>
            </a:r>
          </a:p>
        </p:txBody>
      </p:sp>
    </p:spTree>
    <p:extLst>
      <p:ext uri="{BB962C8B-B14F-4D97-AF65-F5344CB8AC3E}">
        <p14:creationId xmlns:p14="http://schemas.microsoft.com/office/powerpoint/2010/main" val="33732498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352928" cy="792162"/>
          </a:xfrm>
          <a:solidFill>
            <a:srgbClr val="FFC000"/>
          </a:solidFill>
        </p:spPr>
        <p:txBody>
          <a:bodyPr wrap="square" anchor="ctr">
            <a:normAutofit/>
          </a:bodyPr>
          <a:lstStyle/>
          <a:p>
            <a:r>
              <a:rPr lang="en-US" dirty="0"/>
              <a:t>Objectives of the Workshop</a:t>
            </a:r>
          </a:p>
        </p:txBody>
      </p:sp>
      <p:sp>
        <p:nvSpPr>
          <p:cNvPr id="3" name="Content Placeholder 2"/>
          <p:cNvSpPr>
            <a:spLocks noGrp="1"/>
          </p:cNvSpPr>
          <p:nvPr>
            <p:ph sz="half" idx="1"/>
          </p:nvPr>
        </p:nvSpPr>
        <p:spPr>
          <a:xfrm>
            <a:off x="323528" y="1556792"/>
            <a:ext cx="4032572" cy="4569371"/>
          </a:xfrm>
        </p:spPr>
        <p:txBody>
          <a:bodyPr wrap="square" anchor="t">
            <a:normAutofit/>
          </a:bodyPr>
          <a:lstStyle/>
          <a:p>
            <a:r>
              <a:rPr lang="en-US" sz="2400" dirty="0"/>
              <a:t>Develop an understanding of what goal-setting is and why it is important</a:t>
            </a:r>
          </a:p>
          <a:p>
            <a:endParaRPr lang="en-US" sz="2400" dirty="0"/>
          </a:p>
          <a:p>
            <a:r>
              <a:rPr lang="en-US" sz="2400" dirty="0"/>
              <a:t>The process of goal-setting</a:t>
            </a:r>
          </a:p>
          <a:p>
            <a:pPr marL="0" indent="0">
              <a:buNone/>
            </a:pPr>
            <a:r>
              <a:rPr lang="en-US" sz="2400" dirty="0"/>
              <a:t> </a:t>
            </a:r>
          </a:p>
          <a:p>
            <a:r>
              <a:rPr lang="en-US" sz="2400" dirty="0"/>
              <a:t>Learn strategies on how to effectively achieve your goals </a:t>
            </a:r>
          </a:p>
          <a:p>
            <a:endParaRPr lang="en-US" dirty="0"/>
          </a:p>
          <a:p>
            <a:endParaRPr lang="en-US" dirty="0"/>
          </a:p>
        </p:txBody>
      </p:sp>
      <p:pic>
        <p:nvPicPr>
          <p:cNvPr id="4" name="Picture 3">
            <a:extLst>
              <a:ext uri="{FF2B5EF4-FFF2-40B4-BE49-F238E27FC236}">
                <a16:creationId xmlns:a16="http://schemas.microsoft.com/office/drawing/2014/main" id="{A7C690BB-D8B9-4919-910F-165D3201BE90}"/>
              </a:ext>
            </a:extLst>
          </p:cNvPr>
          <p:cNvPicPr>
            <a:picLocks noChangeAspect="1"/>
          </p:cNvPicPr>
          <p:nvPr/>
        </p:nvPicPr>
        <p:blipFill rotWithShape="1">
          <a:blip r:embed="rId3"/>
          <a:srcRect t="16532"/>
          <a:stretch/>
        </p:blipFill>
        <p:spPr>
          <a:xfrm>
            <a:off x="4643759" y="1700808"/>
            <a:ext cx="4176713" cy="3132534"/>
          </a:xfrm>
          <a:prstGeom prst="rect">
            <a:avLst/>
          </a:prstGeom>
          <a:noFill/>
        </p:spPr>
      </p:pic>
    </p:spTree>
    <p:extLst>
      <p:ext uri="{BB962C8B-B14F-4D97-AF65-F5344CB8AC3E}">
        <p14:creationId xmlns:p14="http://schemas.microsoft.com/office/powerpoint/2010/main" val="1390337542"/>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118BE9-567D-364F-84F5-F8A2AB2B36E1}"/>
              </a:ext>
            </a:extLst>
          </p:cNvPr>
          <p:cNvSpPr>
            <a:spLocks noGrp="1"/>
          </p:cNvSpPr>
          <p:nvPr>
            <p:ph type="title"/>
          </p:nvPr>
        </p:nvSpPr>
        <p:spPr>
          <a:xfrm>
            <a:off x="323850" y="404664"/>
            <a:ext cx="8496300" cy="864096"/>
          </a:xfrm>
          <a:solidFill>
            <a:srgbClr val="FEC000"/>
          </a:solidFill>
        </p:spPr>
        <p:txBody>
          <a:bodyPr/>
          <a:lstStyle/>
          <a:p>
            <a:pPr algn="ctr"/>
            <a:r>
              <a:rPr lang="en-US" sz="3600" b="1" dirty="0">
                <a:solidFill>
                  <a:schemeClr val="tx1"/>
                </a:solidFill>
              </a:rPr>
              <a:t>Warm-Up </a:t>
            </a:r>
            <a:r>
              <a:rPr lang="en-US" sz="3600" dirty="0">
                <a:solidFill>
                  <a:schemeClr val="tx1"/>
                </a:solidFill>
              </a:rPr>
              <a:t> </a:t>
            </a:r>
          </a:p>
        </p:txBody>
      </p:sp>
      <p:sp>
        <p:nvSpPr>
          <p:cNvPr id="5" name="TextBox 4">
            <a:extLst>
              <a:ext uri="{FF2B5EF4-FFF2-40B4-BE49-F238E27FC236}">
                <a16:creationId xmlns:a16="http://schemas.microsoft.com/office/drawing/2014/main" id="{CBFCF2A3-6103-4131-BCD1-CA73A4FFBFD7}"/>
              </a:ext>
            </a:extLst>
          </p:cNvPr>
          <p:cNvSpPr txBox="1"/>
          <p:nvPr/>
        </p:nvSpPr>
        <p:spPr>
          <a:xfrm>
            <a:off x="1691680" y="2397948"/>
            <a:ext cx="6120680" cy="2062103"/>
          </a:xfrm>
          <a:prstGeom prst="rect">
            <a:avLst/>
          </a:prstGeom>
          <a:solidFill>
            <a:srgbClr val="FEC000"/>
          </a:solidFill>
        </p:spPr>
        <p:txBody>
          <a:bodyPr wrap="square">
            <a:spAutoFit/>
          </a:bodyPr>
          <a:lstStyle/>
          <a:p>
            <a:r>
              <a:rPr kumimoji="0" lang="en-ZA" sz="3200" b="0" i="0" u="none" strike="noStrike" kern="1200" cap="none" spc="0" normalizeH="0" baseline="0" noProof="0" dirty="0">
                <a:ln>
                  <a:noFill/>
                </a:ln>
                <a:solidFill>
                  <a:prstClr val="black"/>
                </a:solidFill>
                <a:effectLst/>
                <a:uLnTx/>
                <a:uFillTx/>
                <a:latin typeface="Calibri"/>
                <a:ea typeface="+mn-ea"/>
                <a:cs typeface="+mn-cs"/>
              </a:rPr>
              <a:t>If there was nothing stopping </a:t>
            </a:r>
            <a:r>
              <a:rPr lang="en-ZA" sz="3200" dirty="0">
                <a:solidFill>
                  <a:prstClr val="black"/>
                </a:solidFill>
                <a:latin typeface="Calibri"/>
                <a:ea typeface="+mn-ea"/>
                <a:cs typeface="+mn-cs"/>
              </a:rPr>
              <a:t>you</a:t>
            </a:r>
            <a:r>
              <a:rPr kumimoji="0" lang="en-ZA" sz="3200" b="0" i="0" u="none" strike="noStrike" kern="1200" cap="none" spc="0" normalizeH="0" baseline="0" noProof="0" dirty="0">
                <a:ln>
                  <a:noFill/>
                </a:ln>
                <a:solidFill>
                  <a:prstClr val="black"/>
                </a:solidFill>
                <a:effectLst/>
                <a:uLnTx/>
                <a:uFillTx/>
                <a:latin typeface="Calibri"/>
                <a:ea typeface="+mn-ea"/>
                <a:cs typeface="+mn-cs"/>
              </a:rPr>
              <a:t> from achieving what </a:t>
            </a:r>
            <a:r>
              <a:rPr lang="en-ZA" sz="3200" dirty="0">
                <a:solidFill>
                  <a:prstClr val="black"/>
                </a:solidFill>
                <a:latin typeface="Calibri"/>
                <a:ea typeface="+mn-ea"/>
                <a:cs typeface="+mn-cs"/>
              </a:rPr>
              <a:t>you </a:t>
            </a:r>
            <a:r>
              <a:rPr kumimoji="0" lang="en-ZA" sz="3200" b="0" i="0" u="none" strike="noStrike" kern="1200" cap="none" spc="0" normalizeH="0" baseline="0" noProof="0" dirty="0">
                <a:ln>
                  <a:noFill/>
                </a:ln>
                <a:solidFill>
                  <a:prstClr val="black"/>
                </a:solidFill>
                <a:effectLst/>
                <a:uLnTx/>
                <a:uFillTx/>
                <a:latin typeface="Calibri"/>
                <a:ea typeface="+mn-ea"/>
                <a:cs typeface="+mn-cs"/>
              </a:rPr>
              <a:t>want or getting what </a:t>
            </a:r>
            <a:r>
              <a:rPr lang="en-ZA" sz="3200" dirty="0">
                <a:solidFill>
                  <a:prstClr val="black"/>
                </a:solidFill>
                <a:latin typeface="Calibri"/>
                <a:ea typeface="+mn-ea"/>
                <a:cs typeface="+mn-cs"/>
              </a:rPr>
              <a:t>you</a:t>
            </a:r>
            <a:r>
              <a:rPr kumimoji="0" lang="en-ZA" sz="3200" b="0" i="0" u="none" strike="noStrike" kern="1200" cap="none" spc="0" normalizeH="0" baseline="0" noProof="0" dirty="0">
                <a:ln>
                  <a:noFill/>
                </a:ln>
                <a:solidFill>
                  <a:prstClr val="black"/>
                </a:solidFill>
                <a:effectLst/>
                <a:uLnTx/>
                <a:uFillTx/>
                <a:latin typeface="Calibri"/>
                <a:ea typeface="+mn-ea"/>
                <a:cs typeface="+mn-cs"/>
              </a:rPr>
              <a:t> want; </a:t>
            </a:r>
            <a:r>
              <a:rPr kumimoji="0" lang="en-ZA" sz="3200" b="1" i="0" u="none" strike="noStrike" kern="1200" cap="none" spc="0" normalizeH="0" baseline="0" noProof="0" dirty="0">
                <a:ln>
                  <a:noFill/>
                </a:ln>
                <a:solidFill>
                  <a:prstClr val="black"/>
                </a:solidFill>
                <a:effectLst/>
                <a:uLnTx/>
                <a:uFillTx/>
                <a:latin typeface="Calibri"/>
                <a:ea typeface="+mn-ea"/>
                <a:cs typeface="+mn-cs"/>
              </a:rPr>
              <a:t>what would </a:t>
            </a:r>
            <a:r>
              <a:rPr lang="en-ZA" sz="3200" b="1" dirty="0">
                <a:solidFill>
                  <a:prstClr val="black"/>
                </a:solidFill>
                <a:latin typeface="Calibri"/>
                <a:ea typeface="+mn-ea"/>
                <a:cs typeface="+mn-cs"/>
              </a:rPr>
              <a:t>you</a:t>
            </a:r>
            <a:r>
              <a:rPr kumimoji="0" lang="en-ZA" sz="3200" b="1" i="0" u="none" strike="noStrike" kern="1200" cap="none" spc="0" normalizeH="0" baseline="0" noProof="0" dirty="0">
                <a:ln>
                  <a:noFill/>
                </a:ln>
                <a:solidFill>
                  <a:prstClr val="black"/>
                </a:solidFill>
                <a:effectLst/>
                <a:uLnTx/>
                <a:uFillTx/>
                <a:latin typeface="Calibri"/>
                <a:ea typeface="+mn-ea"/>
                <a:cs typeface="+mn-cs"/>
              </a:rPr>
              <a:t> want to achieve</a:t>
            </a:r>
            <a:r>
              <a:rPr kumimoji="0" lang="en-ZA" sz="3200" b="0" i="0" u="none" strike="noStrike" kern="1200" cap="none" spc="0" normalizeH="0" baseline="0" noProof="0" dirty="0">
                <a:ln>
                  <a:noFill/>
                </a:ln>
                <a:solidFill>
                  <a:prstClr val="black"/>
                </a:solidFill>
                <a:effectLst/>
                <a:uLnTx/>
                <a:uFillTx/>
                <a:latin typeface="Calibri"/>
                <a:ea typeface="+mn-ea"/>
                <a:cs typeface="+mn-cs"/>
              </a:rPr>
              <a:t> ?</a:t>
            </a:r>
            <a:endParaRPr lang="en-ZA" dirty="0"/>
          </a:p>
        </p:txBody>
      </p:sp>
      <p:pic>
        <p:nvPicPr>
          <p:cNvPr id="2" name="Picture 1">
            <a:extLst>
              <a:ext uri="{FF2B5EF4-FFF2-40B4-BE49-F238E27FC236}">
                <a16:creationId xmlns:a16="http://schemas.microsoft.com/office/drawing/2014/main" id="{14BA27E4-345F-4257-919D-226616320AB7}"/>
              </a:ext>
            </a:extLst>
          </p:cNvPr>
          <p:cNvPicPr>
            <a:picLocks noChangeAspect="1"/>
          </p:cNvPicPr>
          <p:nvPr/>
        </p:nvPicPr>
        <p:blipFill>
          <a:blip r:embed="rId3"/>
          <a:stretch>
            <a:fillRect/>
          </a:stretch>
        </p:blipFill>
        <p:spPr>
          <a:xfrm>
            <a:off x="3419872" y="4509120"/>
            <a:ext cx="2578025" cy="16155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2215020"/>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04813"/>
            <a:ext cx="8496300" cy="792162"/>
          </a:xfrm>
          <a:solidFill>
            <a:srgbClr val="FFC000"/>
          </a:solidFill>
        </p:spPr>
        <p:txBody>
          <a:bodyPr wrap="square" anchor="ctr">
            <a:normAutofit/>
          </a:bodyPr>
          <a:lstStyle/>
          <a:p>
            <a:pPr algn="ctr"/>
            <a:r>
              <a:rPr lang="en-ZA" dirty="0"/>
              <a:t>What are Goals? </a:t>
            </a:r>
          </a:p>
        </p:txBody>
      </p:sp>
      <p:graphicFrame>
        <p:nvGraphicFramePr>
          <p:cNvPr id="6" name="Content Placeholder 2">
            <a:extLst>
              <a:ext uri="{FF2B5EF4-FFF2-40B4-BE49-F238E27FC236}">
                <a16:creationId xmlns:a16="http://schemas.microsoft.com/office/drawing/2014/main" id="{F3D74996-0A97-0B31-B5DA-CAA1EABD8A68}"/>
              </a:ext>
            </a:extLst>
          </p:cNvPr>
          <p:cNvGraphicFramePr>
            <a:graphicFrameLocks noGrp="1"/>
          </p:cNvGraphicFramePr>
          <p:nvPr>
            <p:ph idx="1"/>
            <p:extLst>
              <p:ext uri="{D42A27DB-BD31-4B8C-83A1-F6EECF244321}">
                <p14:modId xmlns:p14="http://schemas.microsoft.com/office/powerpoint/2010/main" val="3424063660"/>
              </p:ext>
            </p:extLst>
          </p:nvPr>
        </p:nvGraphicFramePr>
        <p:xfrm>
          <a:off x="323850" y="1484313"/>
          <a:ext cx="8505825" cy="464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hidden="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2CF23AA-DF9E-4053-B136-5EA072F3FA5E}" type="slidenum">
              <a:rPr lang="en-ZA" smtClean="0"/>
              <a:pPr>
                <a:spcAft>
                  <a:spcPts val="600"/>
                </a:spcAft>
              </a:pPr>
              <a:t>6</a:t>
            </a:fld>
            <a:endParaRPr lang="en-ZA"/>
          </a:p>
        </p:txBody>
      </p:sp>
    </p:spTree>
    <p:extLst>
      <p:ext uri="{BB962C8B-B14F-4D97-AF65-F5344CB8AC3E}">
        <p14:creationId xmlns:p14="http://schemas.microsoft.com/office/powerpoint/2010/main" val="39284700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629122" cy="1622321"/>
          </a:xfrm>
        </p:spPr>
        <p:txBody>
          <a:bodyPr>
            <a:normAutofit/>
          </a:bodyPr>
          <a:lstStyle/>
          <a:p>
            <a:pPr>
              <a:lnSpc>
                <a:spcPct val="90000"/>
              </a:lnSpc>
            </a:pPr>
            <a:r>
              <a:rPr lang="en-ZA" sz="3700"/>
              <a:t>Why are goals important? </a:t>
            </a:r>
          </a:p>
        </p:txBody>
      </p:sp>
      <p:sp>
        <p:nvSpPr>
          <p:cNvPr id="3" name="Content Placeholder 2"/>
          <p:cNvSpPr>
            <a:spLocks noGrp="1"/>
          </p:cNvSpPr>
          <p:nvPr>
            <p:ph idx="1"/>
          </p:nvPr>
        </p:nvSpPr>
        <p:spPr>
          <a:xfrm>
            <a:off x="486698" y="2438400"/>
            <a:ext cx="2629120" cy="3785419"/>
          </a:xfrm>
        </p:spPr>
        <p:txBody>
          <a:bodyPr>
            <a:normAutofit/>
          </a:bodyPr>
          <a:lstStyle/>
          <a:p>
            <a:pPr>
              <a:lnSpc>
                <a:spcPct val="90000"/>
              </a:lnSpc>
            </a:pPr>
            <a:r>
              <a:rPr lang="en-ZA" sz="1600"/>
              <a:t>Goals are like a map- you know where you’re going and you are more likely to get there</a:t>
            </a:r>
          </a:p>
          <a:p>
            <a:pPr>
              <a:lnSpc>
                <a:spcPct val="90000"/>
              </a:lnSpc>
            </a:pPr>
            <a:r>
              <a:rPr lang="en-ZA" sz="1600"/>
              <a:t>They give you something MEANINGFUL to aim for</a:t>
            </a:r>
          </a:p>
          <a:p>
            <a:pPr>
              <a:lnSpc>
                <a:spcPct val="90000"/>
              </a:lnSpc>
            </a:pPr>
            <a:r>
              <a:rPr lang="en-ZA" sz="1600"/>
              <a:t>Helps to focus your time and energy on goal achievement</a:t>
            </a:r>
          </a:p>
          <a:p>
            <a:pPr>
              <a:lnSpc>
                <a:spcPct val="90000"/>
              </a:lnSpc>
            </a:pPr>
            <a:r>
              <a:rPr lang="en-ZA" sz="1600"/>
              <a:t>Gives you motivation- Goals are meaningful and personal so the motivation to get what you want helps you to keep going.</a:t>
            </a:r>
          </a:p>
          <a:p>
            <a:pPr>
              <a:lnSpc>
                <a:spcPct val="90000"/>
              </a:lnSpc>
            </a:pPr>
            <a:endParaRPr lang="en-ZA" sz="160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D7EB02-CB73-4A6E-A358-BBAE163F41C3}"/>
              </a:ext>
            </a:extLst>
          </p:cNvPr>
          <p:cNvPicPr>
            <a:picLocks noChangeAspect="1"/>
          </p:cNvPicPr>
          <p:nvPr/>
        </p:nvPicPr>
        <p:blipFill>
          <a:blip r:embed="rId2"/>
          <a:stretch>
            <a:fillRect/>
          </a:stretch>
        </p:blipFill>
        <p:spPr>
          <a:xfrm>
            <a:off x="4054396" y="1678009"/>
            <a:ext cx="4514498" cy="3498735"/>
          </a:xfrm>
          <a:prstGeom prst="rect">
            <a:avLst/>
          </a:prstGeom>
          <a:effectLst/>
        </p:spPr>
      </p:pic>
      <p:sp>
        <p:nvSpPr>
          <p:cNvPr id="4" name="Slide Number Placeholder 3"/>
          <p:cNvSpPr>
            <a:spLocks noGrp="1"/>
          </p:cNvSpPr>
          <p:nvPr>
            <p:ph type="sldNum" sz="quarter" idx="12"/>
          </p:nvPr>
        </p:nvSpPr>
        <p:spPr>
          <a:xfrm>
            <a:off x="6457950"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72CF23AA-DF9E-4053-B136-5EA072F3FA5E}" type="slidenum">
              <a:rPr kumimoji="0" lang="en-ZA" b="0" i="0" u="none" strike="noStrike" kern="1200" cap="none" spc="0" normalizeH="0" baseline="0" noProof="0">
                <a:ln>
                  <a:noFill/>
                </a:ln>
                <a:solidFill>
                  <a:srgbClr val="303030"/>
                </a:solidFill>
                <a:effectLst/>
                <a:uLnTx/>
                <a:uFillTx/>
                <a:latin typeface="Calibri"/>
                <a:ea typeface="+mn-ea"/>
                <a:cs typeface="+mn-cs"/>
              </a:rPr>
              <a:pPr marL="0" marR="0" lvl="0" indent="0" defTabSz="914400" rtl="0" eaLnBrk="1" fontAlgn="auto" latinLnBrk="0" hangingPunct="1">
                <a:spcBef>
                  <a:spcPts val="0"/>
                </a:spcBef>
                <a:spcAft>
                  <a:spcPts val="600"/>
                </a:spcAft>
                <a:buClrTx/>
                <a:buSzTx/>
                <a:buFontTx/>
                <a:buNone/>
                <a:tabLst/>
                <a:defRPr/>
              </a:pPr>
              <a:t>7</a:t>
            </a:fld>
            <a:endParaRPr kumimoji="0" lang="en-ZA" b="0" i="0" u="none" strike="noStrike" kern="1200" cap="none" spc="0" normalizeH="0" baseline="0" noProof="0">
              <a:ln>
                <a:noFill/>
              </a:ln>
              <a:solidFill>
                <a:srgbClr val="303030"/>
              </a:solidFill>
              <a:effectLst/>
              <a:uLnTx/>
              <a:uFillTx/>
              <a:latin typeface="Calibri"/>
              <a:ea typeface="+mn-ea"/>
              <a:cs typeface="+mn-cs"/>
            </a:endParaRPr>
          </a:p>
        </p:txBody>
      </p:sp>
    </p:spTree>
    <p:extLst>
      <p:ext uri="{BB962C8B-B14F-4D97-AF65-F5344CB8AC3E}">
        <p14:creationId xmlns:p14="http://schemas.microsoft.com/office/powerpoint/2010/main" val="142372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3"/>
          <p:cNvSpPr>
            <a:spLocks noGrp="1"/>
          </p:cNvSpPr>
          <p:nvPr>
            <p:ph type="body" sz="quarter" idx="10"/>
          </p:nvPr>
        </p:nvSpPr>
        <p:spPr>
          <a:xfrm>
            <a:off x="503548" y="692696"/>
            <a:ext cx="8136904" cy="792088"/>
          </a:xfrm>
        </p:spPr>
        <p:txBody>
          <a:bodyPr/>
          <a:lstStyle/>
          <a:p>
            <a:pPr algn="ctr">
              <a:spcBef>
                <a:spcPct val="0"/>
              </a:spcBef>
              <a:spcAft>
                <a:spcPct val="0"/>
              </a:spcAft>
            </a:pPr>
            <a:endParaRPr lang="en-US" sz="3200" b="1" dirty="0">
              <a:solidFill>
                <a:srgbClr val="001027"/>
              </a:solidFill>
            </a:endParaRPr>
          </a:p>
          <a:p>
            <a:pPr algn="ctr">
              <a:spcBef>
                <a:spcPct val="0"/>
              </a:spcBef>
              <a:spcAft>
                <a:spcPct val="0"/>
              </a:spcAft>
            </a:pPr>
            <a:r>
              <a:rPr lang="en-US" sz="3200" b="1" dirty="0">
                <a:solidFill>
                  <a:srgbClr val="001027"/>
                </a:solidFill>
              </a:rPr>
              <a:t>The process of goal-setting </a:t>
            </a:r>
            <a:r>
              <a:rPr lang="en-US" sz="4000" b="1" dirty="0">
                <a:solidFill>
                  <a:srgbClr val="003057"/>
                </a:solidFill>
              </a:rPr>
              <a:t> </a:t>
            </a:r>
          </a:p>
        </p:txBody>
      </p:sp>
      <p:graphicFrame>
        <p:nvGraphicFramePr>
          <p:cNvPr id="2" name="Diagram 1">
            <a:extLst>
              <a:ext uri="{FF2B5EF4-FFF2-40B4-BE49-F238E27FC236}">
                <a16:creationId xmlns:a16="http://schemas.microsoft.com/office/drawing/2014/main" id="{4E3CF6D9-681D-4C52-A555-4B85A60F1372}"/>
              </a:ext>
            </a:extLst>
          </p:cNvPr>
          <p:cNvGraphicFramePr/>
          <p:nvPr>
            <p:extLst>
              <p:ext uri="{D42A27DB-BD31-4B8C-83A1-F6EECF244321}">
                <p14:modId xmlns:p14="http://schemas.microsoft.com/office/powerpoint/2010/main" val="3645319336"/>
              </p:ext>
            </p:extLst>
          </p:nvPr>
        </p:nvGraphicFramePr>
        <p:xfrm>
          <a:off x="71500" y="980728"/>
          <a:ext cx="900100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31D698FC-40C0-4134-A607-FE66AFC7EEE6}"/>
              </a:ext>
            </a:extLst>
          </p:cNvPr>
          <p:cNvGraphicFramePr/>
          <p:nvPr>
            <p:extLst>
              <p:ext uri="{D42A27DB-BD31-4B8C-83A1-F6EECF244321}">
                <p14:modId xmlns:p14="http://schemas.microsoft.com/office/powerpoint/2010/main" val="920993739"/>
              </p:ext>
            </p:extLst>
          </p:nvPr>
        </p:nvGraphicFramePr>
        <p:xfrm>
          <a:off x="827584" y="3284984"/>
          <a:ext cx="4536504" cy="33843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2A9136FD-9E49-40C3-96B6-3A435D2BA401}"/>
              </a:ext>
            </a:extLst>
          </p:cNvPr>
          <p:cNvSpPr txBox="1"/>
          <p:nvPr/>
        </p:nvSpPr>
        <p:spPr>
          <a:xfrm>
            <a:off x="4644008" y="3288408"/>
            <a:ext cx="936104" cy="720080"/>
          </a:xfrm>
          <a:prstGeom prst="rect">
            <a:avLst/>
          </a:prstGeom>
          <a:solidFill>
            <a:srgbClr val="FFC000"/>
          </a:solidFill>
        </p:spPr>
        <p:txBody>
          <a:bodyPr wrap="square" rtlCol="0">
            <a:spAutoFit/>
          </a:bodyPr>
          <a:lstStyle/>
          <a:p>
            <a:endParaRPr lang="en-ZA" dirty="0"/>
          </a:p>
        </p:txBody>
      </p:sp>
    </p:spTree>
    <p:extLst>
      <p:ext uri="{BB962C8B-B14F-4D97-AF65-F5344CB8AC3E}">
        <p14:creationId xmlns:p14="http://schemas.microsoft.com/office/powerpoint/2010/main" val="357999705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260649"/>
            <a:ext cx="8324601" cy="1011604"/>
          </a:xfrm>
          <a:solidFill>
            <a:srgbClr val="FEC000"/>
          </a:solidFill>
        </p:spPr>
        <p:txBody>
          <a:bodyPr/>
          <a:lstStyle/>
          <a:p>
            <a:pPr algn="ctr"/>
            <a:r>
              <a:rPr lang="en-US" dirty="0">
                <a:solidFill>
                  <a:srgbClr val="003057"/>
                </a:solidFill>
              </a:rPr>
              <a:t>Long-term and short-term goals</a:t>
            </a:r>
            <a:endParaRPr lang="en-ZA" dirty="0">
              <a:solidFill>
                <a:srgbClr val="003057"/>
              </a:solidFill>
            </a:endParaRPr>
          </a:p>
        </p:txBody>
      </p:sp>
      <p:sp>
        <p:nvSpPr>
          <p:cNvPr id="3" name="Content Placeholder 2"/>
          <p:cNvSpPr>
            <a:spLocks noGrp="1"/>
          </p:cNvSpPr>
          <p:nvPr>
            <p:ph sz="half" idx="1"/>
          </p:nvPr>
        </p:nvSpPr>
        <p:spPr>
          <a:xfrm>
            <a:off x="323528" y="1484784"/>
            <a:ext cx="3886200" cy="4425355"/>
          </a:xfrm>
        </p:spPr>
        <p:txBody>
          <a:bodyPr anchor="t"/>
          <a:lstStyle/>
          <a:p>
            <a:pPr marL="0" indent="0" algn="ctr">
              <a:buNone/>
            </a:pPr>
            <a:r>
              <a:rPr lang="en-US" b="1" dirty="0"/>
              <a:t>A long-term goal is the plan you make for your future</a:t>
            </a:r>
          </a:p>
          <a:p>
            <a:pPr marL="0" indent="0" algn="ctr">
              <a:buNone/>
            </a:pPr>
            <a:endParaRPr lang="en-US" b="1" dirty="0"/>
          </a:p>
          <a:p>
            <a:r>
              <a:rPr lang="en-US" dirty="0"/>
              <a:t>It helps you see the bigger picture </a:t>
            </a:r>
          </a:p>
          <a:p>
            <a:r>
              <a:rPr lang="en-US" dirty="0"/>
              <a:t>Focuses on  the future </a:t>
            </a:r>
          </a:p>
          <a:p>
            <a:r>
              <a:rPr lang="en-US" dirty="0"/>
              <a:t>Directs your efforts </a:t>
            </a:r>
          </a:p>
          <a:p>
            <a:r>
              <a:rPr lang="en-US" dirty="0"/>
              <a:t>Needs to be challenging </a:t>
            </a:r>
          </a:p>
          <a:p>
            <a:r>
              <a:rPr lang="en-US" dirty="0"/>
              <a:t>Needs to be directed by a target date </a:t>
            </a:r>
          </a:p>
          <a:p>
            <a:endParaRPr lang="en-ZA" dirty="0"/>
          </a:p>
        </p:txBody>
      </p:sp>
      <p:sp>
        <p:nvSpPr>
          <p:cNvPr id="6" name="Content Placeholder 5">
            <a:extLst>
              <a:ext uri="{FF2B5EF4-FFF2-40B4-BE49-F238E27FC236}">
                <a16:creationId xmlns:a16="http://schemas.microsoft.com/office/drawing/2014/main" id="{861741F9-3A85-7F4E-835F-4BEE9943CA90}"/>
              </a:ext>
            </a:extLst>
          </p:cNvPr>
          <p:cNvSpPr>
            <a:spLocks noGrp="1"/>
          </p:cNvSpPr>
          <p:nvPr>
            <p:ph sz="half" idx="2"/>
          </p:nvPr>
        </p:nvSpPr>
        <p:spPr>
          <a:xfrm>
            <a:off x="4427984" y="1340768"/>
            <a:ext cx="4176713" cy="4176464"/>
          </a:xfrm>
          <a:solidFill>
            <a:schemeClr val="bg2">
              <a:lumMod val="60000"/>
              <a:lumOff val="40000"/>
            </a:schemeClr>
          </a:solidFill>
        </p:spPr>
        <p:txBody>
          <a:bodyPr/>
          <a:lstStyle/>
          <a:p>
            <a:pPr marL="0" indent="0" algn="ctr">
              <a:lnSpc>
                <a:spcPct val="150000"/>
              </a:lnSpc>
              <a:buNone/>
            </a:pPr>
            <a:r>
              <a:rPr lang="en-ZA" b="1" dirty="0">
                <a:latin typeface="Avenir Book" panose="02000503020000020003" pitchFamily="2" charset="0"/>
                <a:ea typeface="Calibri" panose="020F0502020204030204" pitchFamily="34" charset="0"/>
                <a:cs typeface="Times New Roman" panose="02020603050405020304" pitchFamily="18" charset="0"/>
              </a:rPr>
              <a:t>A short-term goal is when breaking</a:t>
            </a:r>
          </a:p>
          <a:p>
            <a:pPr marL="0" indent="0" algn="ctr">
              <a:buNone/>
            </a:pPr>
            <a:r>
              <a:rPr lang="en-ZA" b="1" dirty="0">
                <a:latin typeface="Avenir Book" panose="02000503020000020003" pitchFamily="2" charset="0"/>
                <a:ea typeface="Calibri" panose="020F0502020204030204" pitchFamily="34" charset="0"/>
                <a:cs typeface="Times New Roman" panose="02020603050405020304" pitchFamily="18" charset="0"/>
              </a:rPr>
              <a:t>down the long-term goal </a:t>
            </a:r>
          </a:p>
          <a:p>
            <a:pPr marL="0" indent="0" algn="ctr">
              <a:buNone/>
            </a:pPr>
            <a:endParaRPr lang="en-ZA" b="1" dirty="0">
              <a:latin typeface="Avenir Book" panose="02000503020000020003" pitchFamily="2" charset="0"/>
              <a:ea typeface="Calibri" panose="020F0502020204030204" pitchFamily="34" charset="0"/>
              <a:cs typeface="Times New Roman" panose="02020603050405020304" pitchFamily="18" charset="0"/>
            </a:endParaRPr>
          </a:p>
          <a:p>
            <a:r>
              <a:rPr lang="en-ZA" dirty="0">
                <a:latin typeface="Avenir Book" panose="02000503020000020003" pitchFamily="2" charset="0"/>
                <a:ea typeface="Calibri" panose="020F0502020204030204" pitchFamily="34" charset="0"/>
                <a:cs typeface="Times New Roman" panose="02020603050405020304" pitchFamily="18" charset="0"/>
              </a:rPr>
              <a:t>Are smaller steps leading towards the long-term goal</a:t>
            </a:r>
          </a:p>
          <a:p>
            <a:r>
              <a:rPr lang="en-ZA" dirty="0">
                <a:latin typeface="Avenir Book" panose="02000503020000020003" pitchFamily="2" charset="0"/>
                <a:ea typeface="Calibri" panose="020F0502020204030204" pitchFamily="34" charset="0"/>
                <a:cs typeface="Times New Roman" panose="02020603050405020304" pitchFamily="18" charset="0"/>
              </a:rPr>
              <a:t>Need to be specific</a:t>
            </a:r>
          </a:p>
          <a:p>
            <a:r>
              <a:rPr lang="en-ZA" dirty="0">
                <a:latin typeface="Avenir Book" panose="02000503020000020003" pitchFamily="2" charset="0"/>
                <a:ea typeface="Calibri" panose="020F0502020204030204" pitchFamily="34" charset="0"/>
                <a:cs typeface="Times New Roman" panose="02020603050405020304" pitchFamily="18" charset="0"/>
              </a:rPr>
              <a:t>Need to be relevant and realistic </a:t>
            </a:r>
          </a:p>
          <a:p>
            <a:r>
              <a:rPr lang="en-ZA" dirty="0">
                <a:latin typeface="Avenir Book" panose="02000503020000020003" pitchFamily="2" charset="0"/>
                <a:ea typeface="Calibri" panose="020F0502020204030204" pitchFamily="34" charset="0"/>
                <a:cs typeface="Times New Roman" panose="02020603050405020304" pitchFamily="18" charset="0"/>
              </a:rPr>
              <a:t>Need to be time-bound </a:t>
            </a:r>
          </a:p>
        </p:txBody>
      </p:sp>
    </p:spTree>
    <p:extLst>
      <p:ext uri="{BB962C8B-B14F-4D97-AF65-F5344CB8AC3E}">
        <p14:creationId xmlns:p14="http://schemas.microsoft.com/office/powerpoint/2010/main" val="895804861"/>
      </p:ext>
    </p:extLst>
  </p:cSld>
  <p:clrMapOvr>
    <a:masterClrMapping/>
  </p:clrMapOvr>
  <p:transition spd="slow">
    <p:pull/>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78d8f36e-f84b-4f82-a45e-8cd27e96a24f">HXTT63TPHTE4-631597053-741</_dlc_DocId>
    <_dlc_DocIdUrl xmlns="78d8f36e-f84b-4f82-a45e-8cd27e96a24f">
      <Url>https://dept.mandela.ac.za/sites/sccdc/wap/_layouts/15/DocIdRedir.aspx?ID=HXTT63TPHTE4-631597053-741</Url>
      <Description>HXTT63TPHTE4-631597053-741</Description>
    </_dlc_DocIdUrl>
    <SharedWithUsers xmlns="78d8f36e-f84b-4f82-a45e-8cd27e96a24f">
      <UserInfo>
        <DisplayName>Ackerman, Maryke (Miss) (Summerstrand Campus South)</DisplayName>
        <AccountId>848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368D3BCB89D0D4389D7AF7368BB2319" ma:contentTypeVersion="6" ma:contentTypeDescription="Create a new document." ma:contentTypeScope="" ma:versionID="1ae24f46db8ec1b2f1b00850c74dec3d">
  <xsd:schema xmlns:xsd="http://www.w3.org/2001/XMLSchema" xmlns:xs="http://www.w3.org/2001/XMLSchema" xmlns:p="http://schemas.microsoft.com/office/2006/metadata/properties" xmlns:ns1="http://schemas.microsoft.com/sharepoint/v3" xmlns:ns2="78d8f36e-f84b-4f82-a45e-8cd27e96a24f" targetNamespace="http://schemas.microsoft.com/office/2006/metadata/properties" ma:root="true" ma:fieldsID="39fc147d75c387eaabce7f43f04321e8" ns1:_="" ns2:_="">
    <xsd:import namespace="http://schemas.microsoft.com/sharepoint/v3"/>
    <xsd:import namespace="78d8f36e-f84b-4f82-a45e-8cd27e96a24f"/>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d8f36e-f84b-4f82-a45e-8cd27e96a24f"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7FDB2F-0B0B-4C97-B8EC-1B34617807C8}">
  <ds:schemaRefs>
    <ds:schemaRef ds:uri="http://www.w3.org/XML/1998/namespace"/>
    <ds:schemaRef ds:uri="78d8f36e-f84b-4f82-a45e-8cd27e96a24f"/>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http://schemas.microsoft.com/sharepoint/v3"/>
    <ds:schemaRef ds:uri="http://purl.org/dc/elements/1.1/"/>
  </ds:schemaRefs>
</ds:datastoreItem>
</file>

<file path=customXml/itemProps2.xml><?xml version="1.0" encoding="utf-8"?>
<ds:datastoreItem xmlns:ds="http://schemas.openxmlformats.org/officeDocument/2006/customXml" ds:itemID="{BBAC38D1-6D08-4AED-9E13-5B785715B7F3}">
  <ds:schemaRefs>
    <ds:schemaRef ds:uri="http://schemas.microsoft.com/sharepoint/v3/contenttype/forms"/>
  </ds:schemaRefs>
</ds:datastoreItem>
</file>

<file path=customXml/itemProps3.xml><?xml version="1.0" encoding="utf-8"?>
<ds:datastoreItem xmlns:ds="http://schemas.openxmlformats.org/officeDocument/2006/customXml" ds:itemID="{82A431D0-8296-46C8-A1AA-44CC2AEA2D36}">
  <ds:schemaRefs>
    <ds:schemaRef ds:uri="http://schemas.microsoft.com/sharepoint/events"/>
  </ds:schemaRefs>
</ds:datastoreItem>
</file>

<file path=customXml/itemProps4.xml><?xml version="1.0" encoding="utf-8"?>
<ds:datastoreItem xmlns:ds="http://schemas.openxmlformats.org/officeDocument/2006/customXml" ds:itemID="{11E060D4-7E36-4D9A-A7AA-62E5146AA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d8f36e-f84b-4f82-a45e-8cd27e96a2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238</TotalTime>
  <Words>2235</Words>
  <Application>Microsoft Office PowerPoint</Application>
  <PresentationFormat>On-screen Show (4:3)</PresentationFormat>
  <Paragraphs>225</Paragraphs>
  <Slides>28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Avenir Black</vt:lpstr>
      <vt:lpstr>Avenir Book</vt:lpstr>
      <vt:lpstr>Avenir LT 45 Book</vt:lpstr>
      <vt:lpstr>Avenir Medium</vt:lpstr>
      <vt:lpstr>Calibri</vt:lpstr>
      <vt:lpstr>Wingdings</vt:lpstr>
      <vt:lpstr>Wingdings 2</vt:lpstr>
      <vt:lpstr>Default Design</vt:lpstr>
      <vt:lpstr>Office Theme</vt:lpstr>
      <vt:lpstr> A Workshop on Goal-setting   </vt:lpstr>
      <vt:lpstr>PowerPoint Presentation</vt:lpstr>
      <vt:lpstr>PowerPoint Presentation</vt:lpstr>
      <vt:lpstr>Objectives of the Workshop</vt:lpstr>
      <vt:lpstr>Warm-Up  </vt:lpstr>
      <vt:lpstr>What are Goals? </vt:lpstr>
      <vt:lpstr>Why are goals important? </vt:lpstr>
      <vt:lpstr>PowerPoint Presentation</vt:lpstr>
      <vt:lpstr>Long-term and short-term goals</vt:lpstr>
      <vt:lpstr>How to set Goals </vt:lpstr>
      <vt:lpstr>Your personal SWOT analysis Internal factors</vt:lpstr>
      <vt:lpstr>Your personal SWOT analysis External factors</vt:lpstr>
      <vt:lpstr>5 Golden Rules of Goal Setting</vt:lpstr>
      <vt:lpstr>5 Golden Rules of Goal Setting</vt:lpstr>
      <vt:lpstr>5 Golden Rules of Goal Setting</vt:lpstr>
      <vt:lpstr>What do YOU really want? - Mind Mapping</vt:lpstr>
      <vt:lpstr>PowerPoint Presentation</vt:lpstr>
      <vt:lpstr>Why people don’t follow through</vt:lpstr>
      <vt:lpstr>Why people don’t follow through </vt:lpstr>
      <vt:lpstr>Procrastination – Putting things off</vt:lpstr>
      <vt:lpstr>Life changes and so should your goals</vt:lpstr>
      <vt:lpstr>Life Changes and so should your Goals</vt:lpstr>
      <vt:lpstr>How to stay motivated </vt:lpstr>
      <vt:lpstr>When you have achieved your goals</vt:lpstr>
      <vt:lpstr>PowerPoint Presentation</vt:lpstr>
      <vt:lpstr>In closing, please complete the  statements below:</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Workshop on Goal-setting</dc:title>
  <dc:creator>Dingiswayo, Lulutho (Ms) (Summerstrand Campus South)</dc:creator>
  <cp:lastModifiedBy>Sirayi, Siyabonga (Mr)(SeSummerstrand South Campus))</cp:lastModifiedBy>
  <cp:revision>3</cp:revision>
  <dcterms:created xsi:type="dcterms:W3CDTF">2022-05-20T05:54:10Z</dcterms:created>
  <dcterms:modified xsi:type="dcterms:W3CDTF">2022-05-23T06:59:27Z</dcterms:modified>
</cp:coreProperties>
</file>